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PT Sans Narrow"/>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j2wZxNQ4tQPiM1radfcPCRCfGW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DADEFF-9B4B-49E5-82C9-BF1C1FE546C3}">
  <a:tblStyle styleId="{CDDADEFF-9B4B-49E5-82C9-BF1C1FE546C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TSansNarrow-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PTSansNarrow-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faeda446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faeda446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faeda446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faeda446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faeda446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faeda446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faeda446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faeda446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faeda446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faeda446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faeda446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faeda446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faeda446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faeda446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faeda446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faeda446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faeda44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faeda44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55c1463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a55c1463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9faeda44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9faeda44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faeda446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faeda446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faeda446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faeda446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faeda446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faeda446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faeda446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faeda446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faeda446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faeda446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faeda446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faeda446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15"/>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15"/>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15"/>
          <p:cNvGrpSpPr/>
          <p:nvPr/>
        </p:nvGrpSpPr>
        <p:grpSpPr>
          <a:xfrm>
            <a:off x="1004144" y="1022025"/>
            <a:ext cx="7136669" cy="152400"/>
            <a:chOff x="1346429" y="1011300"/>
            <a:chExt cx="6452100" cy="152400"/>
          </a:xfrm>
        </p:grpSpPr>
        <p:cxnSp>
          <p:nvCxnSpPr>
            <p:cNvPr id="13" name="Google Shape;13;p15"/>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15"/>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15"/>
          <p:cNvGrpSpPr/>
          <p:nvPr/>
        </p:nvGrpSpPr>
        <p:grpSpPr>
          <a:xfrm>
            <a:off x="1004151" y="3969100"/>
            <a:ext cx="7136669" cy="152400"/>
            <a:chOff x="1346435" y="3969088"/>
            <a:chExt cx="6452100" cy="152400"/>
          </a:xfrm>
        </p:grpSpPr>
        <p:cxnSp>
          <p:nvCxnSpPr>
            <p:cNvPr id="16" name="Google Shape;16;p15"/>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15"/>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1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15"/>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24"/>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 name="Google Shape;52;p2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3" name="Google Shape;53;p24"/>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4" name="Google Shape;54;p24"/>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6" name="Google Shape;5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25"/>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5"/>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60" name="Google Shape;60;p25"/>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1" name="Google Shape;6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17"/>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6" name="Google Shape;26;p1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 name="Google Shape;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 name="Shape 28"/>
        <p:cNvGrpSpPr/>
        <p:nvPr/>
      </p:nvGrpSpPr>
      <p:grpSpPr>
        <a:xfrm>
          <a:off x="0" y="0"/>
          <a:ext cx="0" cy="0"/>
          <a:chOff x="0" y="0"/>
          <a:chExt cx="0" cy="0"/>
        </a:xfrm>
      </p:grpSpPr>
      <p:sp>
        <p:nvSpPr>
          <p:cNvPr id="29" name="Google Shape;29;p18"/>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30" name="Google Shape;3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3" name="Google Shape;33;p19"/>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19"/>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20"/>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0"/>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39" name="Google Shape;3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42" name="Google Shape;4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5" name="Google Shape;45;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6" name="Google Shape;4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7" name="Shape 47"/>
        <p:cNvGrpSpPr/>
        <p:nvPr/>
      </p:nvGrpSpPr>
      <p:grpSpPr>
        <a:xfrm>
          <a:off x="0" y="0"/>
          <a:ext cx="0" cy="0"/>
          <a:chOff x="0" y="0"/>
          <a:chExt cx="0" cy="0"/>
        </a:xfrm>
      </p:grpSpPr>
      <p:sp>
        <p:nvSpPr>
          <p:cNvPr id="48" name="Google Shape;48;p23"/>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1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11.png"/><Relationship Id="rId5"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5.png"/><Relationship Id="rId6"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11.png"/><Relationship Id="rId5"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2.png"/><Relationship Id="rId6"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40.png"/><Relationship Id="rId6"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gif"/><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escaduto.github.io/DamageAssessment/Woolsey_fireDamage.html"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escaduto.github.io/DamageAssessment/carrdamage.html"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escaduto.github.io/DamageAssessment/" TargetMode="Externa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ocs.fast.ai/vision.models.unet.html" TargetMode="Externa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5.png"/><Relationship Id="rId8"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4.jpg"/><Relationship Id="rId4" Type="http://schemas.openxmlformats.org/officeDocument/2006/relationships/image" Target="../media/image37.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hyperlink" Target="https://escaduto.github.io/DamageAssessment/Tubbs_buildingfootprint.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 sz="4600"/>
              <a:t>Structural Damage Assessment</a:t>
            </a:r>
            <a:endParaRPr sz="4600"/>
          </a:p>
        </p:txBody>
      </p:sp>
      <p:sp>
        <p:nvSpPr>
          <p:cNvPr id="67" name="Google Shape;67;p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2000"/>
              <a:t>July 2020</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9faeda446f_0_110"/>
          <p:cNvSpPr txBox="1"/>
          <p:nvPr/>
        </p:nvSpPr>
        <p:spPr>
          <a:xfrm>
            <a:off x="681050" y="617725"/>
            <a:ext cx="16191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Open Street Map</a:t>
            </a:r>
            <a:endParaRPr b="1"/>
          </a:p>
        </p:txBody>
      </p:sp>
      <p:sp>
        <p:nvSpPr>
          <p:cNvPr id="191" name="Google Shape;191;g9faeda446f_0_110"/>
          <p:cNvSpPr txBox="1"/>
          <p:nvPr/>
        </p:nvSpPr>
        <p:spPr>
          <a:xfrm>
            <a:off x="5319925" y="948250"/>
            <a:ext cx="1619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Microsoft</a:t>
            </a:r>
            <a:endParaRPr b="1"/>
          </a:p>
        </p:txBody>
      </p:sp>
      <p:sp>
        <p:nvSpPr>
          <p:cNvPr id="192" name="Google Shape;192;g9faeda446f_0_110"/>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2: Paradise</a:t>
            </a:r>
            <a:endParaRPr/>
          </a:p>
        </p:txBody>
      </p:sp>
      <p:pic>
        <p:nvPicPr>
          <p:cNvPr id="193" name="Google Shape;193;g9faeda446f_0_110"/>
          <p:cNvPicPr preferRelativeResize="0"/>
          <p:nvPr/>
        </p:nvPicPr>
        <p:blipFill>
          <a:blip r:embed="rId3">
            <a:alphaModFix/>
          </a:blip>
          <a:stretch>
            <a:fillRect/>
          </a:stretch>
        </p:blipFill>
        <p:spPr>
          <a:xfrm>
            <a:off x="681050" y="1025125"/>
            <a:ext cx="4416852" cy="3813575"/>
          </a:xfrm>
          <a:prstGeom prst="rect">
            <a:avLst/>
          </a:prstGeom>
          <a:noFill/>
          <a:ln>
            <a:noFill/>
          </a:ln>
        </p:spPr>
      </p:pic>
      <p:sp>
        <p:nvSpPr>
          <p:cNvPr id="194" name="Google Shape;194;g9faeda446f_0_110"/>
          <p:cNvSpPr/>
          <p:nvPr/>
        </p:nvSpPr>
        <p:spPr>
          <a:xfrm>
            <a:off x="2682025" y="2605000"/>
            <a:ext cx="429900" cy="4515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g9faeda446f_0_110"/>
          <p:cNvCxnSpPr/>
          <p:nvPr/>
        </p:nvCxnSpPr>
        <p:spPr>
          <a:xfrm flipH="1" rot="10800000">
            <a:off x="2685025" y="1344550"/>
            <a:ext cx="2646000" cy="1266000"/>
          </a:xfrm>
          <a:prstGeom prst="straightConnector1">
            <a:avLst/>
          </a:prstGeom>
          <a:noFill/>
          <a:ln cap="flat" cmpd="sng" w="19050">
            <a:solidFill>
              <a:srgbClr val="FFFF00"/>
            </a:solidFill>
            <a:prstDash val="solid"/>
            <a:round/>
            <a:headEnd len="med" w="med" type="none"/>
            <a:tailEnd len="med" w="med" type="none"/>
          </a:ln>
        </p:spPr>
      </p:cxnSp>
      <p:cxnSp>
        <p:nvCxnSpPr>
          <p:cNvPr id="196" name="Google Shape;196;g9faeda446f_0_110"/>
          <p:cNvCxnSpPr/>
          <p:nvPr/>
        </p:nvCxnSpPr>
        <p:spPr>
          <a:xfrm>
            <a:off x="2681050" y="3054450"/>
            <a:ext cx="2649900" cy="1473300"/>
          </a:xfrm>
          <a:prstGeom prst="straightConnector1">
            <a:avLst/>
          </a:prstGeom>
          <a:noFill/>
          <a:ln cap="flat" cmpd="sng" w="19050">
            <a:solidFill>
              <a:srgbClr val="FFFF00"/>
            </a:solidFill>
            <a:prstDash val="solid"/>
            <a:round/>
            <a:headEnd len="med" w="med" type="none"/>
            <a:tailEnd len="med" w="med" type="none"/>
          </a:ln>
        </p:spPr>
      </p:cxnSp>
      <p:pic>
        <p:nvPicPr>
          <p:cNvPr id="197" name="Google Shape;197;g9faeda446f_0_110"/>
          <p:cNvPicPr preferRelativeResize="0"/>
          <p:nvPr/>
        </p:nvPicPr>
        <p:blipFill>
          <a:blip r:embed="rId4">
            <a:alphaModFix/>
          </a:blip>
          <a:stretch>
            <a:fillRect/>
          </a:stretch>
        </p:blipFill>
        <p:spPr>
          <a:xfrm>
            <a:off x="5319925" y="1328813"/>
            <a:ext cx="3507949" cy="32061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9faeda446f_0_121"/>
          <p:cNvPicPr preferRelativeResize="0"/>
          <p:nvPr/>
        </p:nvPicPr>
        <p:blipFill rotWithShape="1">
          <a:blip r:embed="rId3">
            <a:alphaModFix/>
          </a:blip>
          <a:srcRect b="0" l="0" r="7952" t="0"/>
          <a:stretch/>
        </p:blipFill>
        <p:spPr>
          <a:xfrm>
            <a:off x="4572000" y="1232725"/>
            <a:ext cx="3904321" cy="3333624"/>
          </a:xfrm>
          <a:prstGeom prst="rect">
            <a:avLst/>
          </a:prstGeom>
          <a:noFill/>
          <a:ln>
            <a:noFill/>
          </a:ln>
        </p:spPr>
      </p:pic>
      <p:pic>
        <p:nvPicPr>
          <p:cNvPr id="203" name="Google Shape;203;g9faeda446f_0_121"/>
          <p:cNvPicPr preferRelativeResize="0"/>
          <p:nvPr/>
        </p:nvPicPr>
        <p:blipFill rotWithShape="1">
          <a:blip r:embed="rId4">
            <a:alphaModFix/>
          </a:blip>
          <a:srcRect b="9095" l="16065" r="12275" t="11051"/>
          <a:stretch/>
        </p:blipFill>
        <p:spPr>
          <a:xfrm>
            <a:off x="7203400" y="-17025"/>
            <a:ext cx="1940599" cy="1725950"/>
          </a:xfrm>
          <a:prstGeom prst="rect">
            <a:avLst/>
          </a:prstGeom>
          <a:noFill/>
          <a:ln>
            <a:noFill/>
          </a:ln>
        </p:spPr>
      </p:pic>
      <p:sp>
        <p:nvSpPr>
          <p:cNvPr id="204" name="Google Shape;204;g9faeda446f_0_121"/>
          <p:cNvSpPr/>
          <p:nvPr/>
        </p:nvSpPr>
        <p:spPr>
          <a:xfrm>
            <a:off x="243525" y="4626800"/>
            <a:ext cx="198300" cy="209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9faeda446f_0_121"/>
          <p:cNvSpPr txBox="1"/>
          <p:nvPr/>
        </p:nvSpPr>
        <p:spPr>
          <a:xfrm>
            <a:off x="441825" y="4566338"/>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Microsoft </a:t>
            </a:r>
            <a:endParaRPr/>
          </a:p>
        </p:txBody>
      </p:sp>
      <p:sp>
        <p:nvSpPr>
          <p:cNvPr id="206" name="Google Shape;206;g9faeda446f_0_121"/>
          <p:cNvSpPr/>
          <p:nvPr/>
        </p:nvSpPr>
        <p:spPr>
          <a:xfrm>
            <a:off x="1337775" y="4626788"/>
            <a:ext cx="198300" cy="209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9faeda446f_0_121"/>
          <p:cNvSpPr txBox="1"/>
          <p:nvPr/>
        </p:nvSpPr>
        <p:spPr>
          <a:xfrm>
            <a:off x="1536075" y="4566338"/>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OSM</a:t>
            </a:r>
            <a:endParaRPr/>
          </a:p>
        </p:txBody>
      </p:sp>
      <p:sp>
        <p:nvSpPr>
          <p:cNvPr id="208" name="Google Shape;208;g9faeda446f_0_121"/>
          <p:cNvSpPr/>
          <p:nvPr/>
        </p:nvSpPr>
        <p:spPr>
          <a:xfrm>
            <a:off x="2214100" y="4692863"/>
            <a:ext cx="165300" cy="176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9faeda446f_0_121"/>
          <p:cNvSpPr txBox="1"/>
          <p:nvPr/>
        </p:nvSpPr>
        <p:spPr>
          <a:xfrm>
            <a:off x="2379400" y="4566338"/>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Damaged</a:t>
            </a:r>
            <a:endParaRPr/>
          </a:p>
        </p:txBody>
      </p:sp>
      <p:cxnSp>
        <p:nvCxnSpPr>
          <p:cNvPr id="210" name="Google Shape;210;g9faeda446f_0_121"/>
          <p:cNvCxnSpPr/>
          <p:nvPr/>
        </p:nvCxnSpPr>
        <p:spPr>
          <a:xfrm flipH="1">
            <a:off x="3435025" y="4786338"/>
            <a:ext cx="374700" cy="7500"/>
          </a:xfrm>
          <a:prstGeom prst="straightConnector1">
            <a:avLst/>
          </a:prstGeom>
          <a:noFill/>
          <a:ln cap="flat" cmpd="sng" w="38100">
            <a:solidFill>
              <a:srgbClr val="FF0000"/>
            </a:solidFill>
            <a:prstDash val="solid"/>
            <a:round/>
            <a:headEnd len="med" w="med" type="none"/>
            <a:tailEnd len="med" w="med" type="none"/>
          </a:ln>
        </p:spPr>
      </p:cxnSp>
      <p:sp>
        <p:nvSpPr>
          <p:cNvPr id="211" name="Google Shape;211;g9faeda446f_0_121"/>
          <p:cNvSpPr txBox="1"/>
          <p:nvPr/>
        </p:nvSpPr>
        <p:spPr>
          <a:xfrm>
            <a:off x="3809725" y="4615763"/>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Fire Perimeter</a:t>
            </a:r>
            <a:endParaRPr/>
          </a:p>
        </p:txBody>
      </p:sp>
      <p:sp>
        <p:nvSpPr>
          <p:cNvPr id="212" name="Google Shape;212;g9faeda446f_0_121"/>
          <p:cNvSpPr/>
          <p:nvPr/>
        </p:nvSpPr>
        <p:spPr>
          <a:xfrm>
            <a:off x="7991575" y="790895"/>
            <a:ext cx="88200" cy="636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9faeda446f_0_121"/>
          <p:cNvSpPr txBox="1"/>
          <p:nvPr/>
        </p:nvSpPr>
        <p:spPr>
          <a:xfrm>
            <a:off x="311700" y="904100"/>
            <a:ext cx="1530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Pre Fire </a:t>
            </a:r>
            <a:r>
              <a:rPr i="1" lang="en">
                <a:solidFill>
                  <a:schemeClr val="dk1"/>
                </a:solidFill>
              </a:rPr>
              <a:t>(NAIP)</a:t>
            </a:r>
            <a:endParaRPr i="1"/>
          </a:p>
        </p:txBody>
      </p:sp>
      <p:sp>
        <p:nvSpPr>
          <p:cNvPr id="214" name="Google Shape;214;g9faeda446f_0_121"/>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2.1: Paradise </a:t>
            </a:r>
            <a:endParaRPr/>
          </a:p>
        </p:txBody>
      </p:sp>
      <p:pic>
        <p:nvPicPr>
          <p:cNvPr id="215" name="Google Shape;215;g9faeda446f_0_121"/>
          <p:cNvPicPr preferRelativeResize="0"/>
          <p:nvPr/>
        </p:nvPicPr>
        <p:blipFill>
          <a:blip r:embed="rId5">
            <a:alphaModFix/>
          </a:blip>
          <a:stretch>
            <a:fillRect/>
          </a:stretch>
        </p:blipFill>
        <p:spPr>
          <a:xfrm>
            <a:off x="372675" y="1232725"/>
            <a:ext cx="3846848" cy="3333626"/>
          </a:xfrm>
          <a:prstGeom prst="rect">
            <a:avLst/>
          </a:prstGeom>
          <a:noFill/>
          <a:ln>
            <a:noFill/>
          </a:ln>
        </p:spPr>
      </p:pic>
      <p:sp>
        <p:nvSpPr>
          <p:cNvPr id="216" name="Google Shape;216;g9faeda446f_0_121"/>
          <p:cNvSpPr txBox="1"/>
          <p:nvPr/>
        </p:nvSpPr>
        <p:spPr>
          <a:xfrm>
            <a:off x="4572000" y="919000"/>
            <a:ext cx="20697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Post Fire (Basemap)</a:t>
            </a:r>
            <a:endParaRPr i="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9faeda446f_0_139"/>
          <p:cNvPicPr preferRelativeResize="0"/>
          <p:nvPr/>
        </p:nvPicPr>
        <p:blipFill>
          <a:blip r:embed="rId3">
            <a:alphaModFix/>
          </a:blip>
          <a:stretch>
            <a:fillRect/>
          </a:stretch>
        </p:blipFill>
        <p:spPr>
          <a:xfrm>
            <a:off x="4134825" y="1631575"/>
            <a:ext cx="1632725" cy="2871575"/>
          </a:xfrm>
          <a:prstGeom prst="rect">
            <a:avLst/>
          </a:prstGeom>
          <a:noFill/>
          <a:ln>
            <a:noFill/>
          </a:ln>
        </p:spPr>
      </p:pic>
      <p:sp>
        <p:nvSpPr>
          <p:cNvPr id="222" name="Google Shape;222;g9faeda446f_0_139"/>
          <p:cNvSpPr txBox="1"/>
          <p:nvPr/>
        </p:nvSpPr>
        <p:spPr>
          <a:xfrm>
            <a:off x="141450" y="990750"/>
            <a:ext cx="22863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Landfire Fuel Type </a:t>
            </a:r>
            <a:r>
              <a:rPr i="1" lang="en">
                <a:solidFill>
                  <a:schemeClr val="dk1"/>
                </a:solidFill>
              </a:rPr>
              <a:t>(2014)</a:t>
            </a:r>
            <a:endParaRPr i="1"/>
          </a:p>
        </p:txBody>
      </p:sp>
      <p:pic>
        <p:nvPicPr>
          <p:cNvPr id="223" name="Google Shape;223;g9faeda446f_0_139"/>
          <p:cNvPicPr preferRelativeResize="0"/>
          <p:nvPr/>
        </p:nvPicPr>
        <p:blipFill rotWithShape="1">
          <a:blip r:embed="rId4">
            <a:alphaModFix/>
          </a:blip>
          <a:srcRect b="9095" l="16065" r="12275" t="11051"/>
          <a:stretch/>
        </p:blipFill>
        <p:spPr>
          <a:xfrm>
            <a:off x="7203400" y="-17025"/>
            <a:ext cx="1940599" cy="1725950"/>
          </a:xfrm>
          <a:prstGeom prst="rect">
            <a:avLst/>
          </a:prstGeom>
          <a:noFill/>
          <a:ln>
            <a:noFill/>
          </a:ln>
        </p:spPr>
      </p:pic>
      <p:sp>
        <p:nvSpPr>
          <p:cNvPr id="224" name="Google Shape;224;g9faeda446f_0_139"/>
          <p:cNvSpPr/>
          <p:nvPr/>
        </p:nvSpPr>
        <p:spPr>
          <a:xfrm>
            <a:off x="7991575" y="790895"/>
            <a:ext cx="88200" cy="636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g9faeda446f_0_139"/>
          <p:cNvPicPr preferRelativeResize="0"/>
          <p:nvPr/>
        </p:nvPicPr>
        <p:blipFill>
          <a:blip r:embed="rId5">
            <a:alphaModFix/>
          </a:blip>
          <a:stretch>
            <a:fillRect/>
          </a:stretch>
        </p:blipFill>
        <p:spPr>
          <a:xfrm>
            <a:off x="152400" y="1407450"/>
            <a:ext cx="3830023" cy="3333755"/>
          </a:xfrm>
          <a:prstGeom prst="rect">
            <a:avLst/>
          </a:prstGeom>
          <a:noFill/>
          <a:ln>
            <a:noFill/>
          </a:ln>
        </p:spPr>
      </p:pic>
      <p:sp>
        <p:nvSpPr>
          <p:cNvPr id="226" name="Google Shape;226;g9faeda446f_0_139"/>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2.1: Paradise </a:t>
            </a:r>
            <a:endParaRPr/>
          </a:p>
        </p:txBody>
      </p:sp>
      <p:pic>
        <p:nvPicPr>
          <p:cNvPr id="227" name="Google Shape;227;g9faeda446f_0_139"/>
          <p:cNvPicPr preferRelativeResize="0"/>
          <p:nvPr/>
        </p:nvPicPr>
        <p:blipFill>
          <a:blip r:embed="rId6">
            <a:alphaModFix/>
          </a:blip>
          <a:stretch>
            <a:fillRect/>
          </a:stretch>
        </p:blipFill>
        <p:spPr>
          <a:xfrm>
            <a:off x="5919950" y="1974924"/>
            <a:ext cx="3019963" cy="2617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9faeda446f_0_149"/>
          <p:cNvSpPr txBox="1"/>
          <p:nvPr/>
        </p:nvSpPr>
        <p:spPr>
          <a:xfrm>
            <a:off x="141450" y="990750"/>
            <a:ext cx="250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Anderson Fuel Model (2014</a:t>
            </a:r>
            <a:endParaRPr i="1"/>
          </a:p>
        </p:txBody>
      </p:sp>
      <p:pic>
        <p:nvPicPr>
          <p:cNvPr id="233" name="Google Shape;233;g9faeda446f_0_149"/>
          <p:cNvPicPr preferRelativeResize="0"/>
          <p:nvPr/>
        </p:nvPicPr>
        <p:blipFill>
          <a:blip r:embed="rId3">
            <a:alphaModFix/>
          </a:blip>
          <a:stretch>
            <a:fillRect/>
          </a:stretch>
        </p:blipFill>
        <p:spPr>
          <a:xfrm>
            <a:off x="4097718" y="1479542"/>
            <a:ext cx="924082" cy="3227051"/>
          </a:xfrm>
          <a:prstGeom prst="rect">
            <a:avLst/>
          </a:prstGeom>
          <a:noFill/>
          <a:ln>
            <a:noFill/>
          </a:ln>
        </p:spPr>
      </p:pic>
      <p:pic>
        <p:nvPicPr>
          <p:cNvPr id="234" name="Google Shape;234;g9faeda446f_0_149"/>
          <p:cNvPicPr preferRelativeResize="0"/>
          <p:nvPr/>
        </p:nvPicPr>
        <p:blipFill>
          <a:blip r:embed="rId4">
            <a:alphaModFix/>
          </a:blip>
          <a:stretch>
            <a:fillRect/>
          </a:stretch>
        </p:blipFill>
        <p:spPr>
          <a:xfrm>
            <a:off x="152400" y="1407450"/>
            <a:ext cx="3792916" cy="3487141"/>
          </a:xfrm>
          <a:prstGeom prst="rect">
            <a:avLst/>
          </a:prstGeom>
          <a:noFill/>
          <a:ln>
            <a:noFill/>
          </a:ln>
        </p:spPr>
      </p:pic>
      <p:pic>
        <p:nvPicPr>
          <p:cNvPr id="235" name="Google Shape;235;g9faeda446f_0_149"/>
          <p:cNvPicPr preferRelativeResize="0"/>
          <p:nvPr/>
        </p:nvPicPr>
        <p:blipFill rotWithShape="1">
          <a:blip r:embed="rId5">
            <a:alphaModFix/>
          </a:blip>
          <a:srcRect b="9095" l="16065" r="12275" t="11051"/>
          <a:stretch/>
        </p:blipFill>
        <p:spPr>
          <a:xfrm>
            <a:off x="7203400" y="-17025"/>
            <a:ext cx="1940599" cy="1725950"/>
          </a:xfrm>
          <a:prstGeom prst="rect">
            <a:avLst/>
          </a:prstGeom>
          <a:noFill/>
          <a:ln>
            <a:noFill/>
          </a:ln>
        </p:spPr>
      </p:pic>
      <p:sp>
        <p:nvSpPr>
          <p:cNvPr id="236" name="Google Shape;236;g9faeda446f_0_149"/>
          <p:cNvSpPr/>
          <p:nvPr/>
        </p:nvSpPr>
        <p:spPr>
          <a:xfrm>
            <a:off x="7991575" y="790895"/>
            <a:ext cx="88200" cy="636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9faeda446f_0_149"/>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2.1: Paradise </a:t>
            </a:r>
            <a:endParaRPr/>
          </a:p>
        </p:txBody>
      </p:sp>
      <p:pic>
        <p:nvPicPr>
          <p:cNvPr id="238" name="Google Shape;238;g9faeda446f_0_149"/>
          <p:cNvPicPr preferRelativeResize="0"/>
          <p:nvPr/>
        </p:nvPicPr>
        <p:blipFill>
          <a:blip r:embed="rId6">
            <a:alphaModFix/>
          </a:blip>
          <a:stretch>
            <a:fillRect/>
          </a:stretch>
        </p:blipFill>
        <p:spPr>
          <a:xfrm>
            <a:off x="5919950" y="1974924"/>
            <a:ext cx="3019963" cy="2617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9faeda446f_0_159"/>
          <p:cNvPicPr preferRelativeResize="0"/>
          <p:nvPr/>
        </p:nvPicPr>
        <p:blipFill>
          <a:blip r:embed="rId3">
            <a:alphaModFix/>
          </a:blip>
          <a:stretch>
            <a:fillRect/>
          </a:stretch>
        </p:blipFill>
        <p:spPr>
          <a:xfrm>
            <a:off x="4572000" y="1225275"/>
            <a:ext cx="4506595" cy="3333626"/>
          </a:xfrm>
          <a:prstGeom prst="rect">
            <a:avLst/>
          </a:prstGeom>
          <a:noFill/>
          <a:ln>
            <a:noFill/>
          </a:ln>
        </p:spPr>
      </p:pic>
      <p:sp>
        <p:nvSpPr>
          <p:cNvPr id="244" name="Google Shape;244;g9faeda446f_0_159"/>
          <p:cNvSpPr/>
          <p:nvPr/>
        </p:nvSpPr>
        <p:spPr>
          <a:xfrm>
            <a:off x="243525" y="4626800"/>
            <a:ext cx="198300" cy="209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9faeda446f_0_159"/>
          <p:cNvSpPr txBox="1"/>
          <p:nvPr/>
        </p:nvSpPr>
        <p:spPr>
          <a:xfrm>
            <a:off x="441825" y="4566338"/>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Microsoft </a:t>
            </a:r>
            <a:endParaRPr/>
          </a:p>
        </p:txBody>
      </p:sp>
      <p:sp>
        <p:nvSpPr>
          <p:cNvPr id="246" name="Google Shape;246;g9faeda446f_0_159"/>
          <p:cNvSpPr/>
          <p:nvPr/>
        </p:nvSpPr>
        <p:spPr>
          <a:xfrm>
            <a:off x="1337775" y="4626788"/>
            <a:ext cx="198300" cy="209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9faeda446f_0_159"/>
          <p:cNvSpPr txBox="1"/>
          <p:nvPr/>
        </p:nvSpPr>
        <p:spPr>
          <a:xfrm>
            <a:off x="1536075" y="4566338"/>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OSM</a:t>
            </a:r>
            <a:endParaRPr/>
          </a:p>
        </p:txBody>
      </p:sp>
      <p:sp>
        <p:nvSpPr>
          <p:cNvPr id="248" name="Google Shape;248;g9faeda446f_0_159"/>
          <p:cNvSpPr/>
          <p:nvPr/>
        </p:nvSpPr>
        <p:spPr>
          <a:xfrm>
            <a:off x="2214100" y="4692863"/>
            <a:ext cx="165300" cy="176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9faeda446f_0_159"/>
          <p:cNvSpPr txBox="1"/>
          <p:nvPr/>
        </p:nvSpPr>
        <p:spPr>
          <a:xfrm>
            <a:off x="2379400" y="4566338"/>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Damaged</a:t>
            </a:r>
            <a:endParaRPr/>
          </a:p>
        </p:txBody>
      </p:sp>
      <p:cxnSp>
        <p:nvCxnSpPr>
          <p:cNvPr id="250" name="Google Shape;250;g9faeda446f_0_159"/>
          <p:cNvCxnSpPr/>
          <p:nvPr/>
        </p:nvCxnSpPr>
        <p:spPr>
          <a:xfrm flipH="1">
            <a:off x="3435025" y="4786338"/>
            <a:ext cx="374700" cy="7500"/>
          </a:xfrm>
          <a:prstGeom prst="straightConnector1">
            <a:avLst/>
          </a:prstGeom>
          <a:noFill/>
          <a:ln cap="flat" cmpd="sng" w="38100">
            <a:solidFill>
              <a:srgbClr val="FF0000"/>
            </a:solidFill>
            <a:prstDash val="solid"/>
            <a:round/>
            <a:headEnd len="med" w="med" type="none"/>
            <a:tailEnd len="med" w="med" type="none"/>
          </a:ln>
        </p:spPr>
      </p:cxnSp>
      <p:sp>
        <p:nvSpPr>
          <p:cNvPr id="251" name="Google Shape;251;g9faeda446f_0_159"/>
          <p:cNvSpPr txBox="1"/>
          <p:nvPr/>
        </p:nvSpPr>
        <p:spPr>
          <a:xfrm>
            <a:off x="3809725" y="4615763"/>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Fire Perimeter</a:t>
            </a:r>
            <a:endParaRPr/>
          </a:p>
        </p:txBody>
      </p:sp>
      <p:sp>
        <p:nvSpPr>
          <p:cNvPr id="252" name="Google Shape;252;g9faeda446f_0_159"/>
          <p:cNvSpPr txBox="1"/>
          <p:nvPr/>
        </p:nvSpPr>
        <p:spPr>
          <a:xfrm>
            <a:off x="86250" y="904100"/>
            <a:ext cx="1530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Pre Fire </a:t>
            </a:r>
            <a:r>
              <a:rPr i="1" lang="en">
                <a:solidFill>
                  <a:schemeClr val="dk1"/>
                </a:solidFill>
              </a:rPr>
              <a:t>(NAIP)</a:t>
            </a:r>
            <a:endParaRPr i="1"/>
          </a:p>
        </p:txBody>
      </p:sp>
      <p:sp>
        <p:nvSpPr>
          <p:cNvPr id="253" name="Google Shape;253;g9faeda446f_0_159"/>
          <p:cNvSpPr txBox="1"/>
          <p:nvPr/>
        </p:nvSpPr>
        <p:spPr>
          <a:xfrm>
            <a:off x="4572000" y="904100"/>
            <a:ext cx="20697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Post Fire (Basemap)</a:t>
            </a:r>
            <a:endParaRPr i="1"/>
          </a:p>
        </p:txBody>
      </p:sp>
      <p:sp>
        <p:nvSpPr>
          <p:cNvPr id="254" name="Google Shape;254;g9faeda446f_0_159"/>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2.1: Paradise</a:t>
            </a:r>
            <a:endParaRPr/>
          </a:p>
        </p:txBody>
      </p:sp>
      <p:pic>
        <p:nvPicPr>
          <p:cNvPr id="255" name="Google Shape;255;g9faeda446f_0_159"/>
          <p:cNvPicPr preferRelativeResize="0"/>
          <p:nvPr/>
        </p:nvPicPr>
        <p:blipFill rotWithShape="1">
          <a:blip r:embed="rId4">
            <a:alphaModFix/>
          </a:blip>
          <a:srcRect b="9095" l="16065" r="12275" t="11051"/>
          <a:stretch/>
        </p:blipFill>
        <p:spPr>
          <a:xfrm>
            <a:off x="7203400" y="-17025"/>
            <a:ext cx="1940599" cy="1725950"/>
          </a:xfrm>
          <a:prstGeom prst="rect">
            <a:avLst/>
          </a:prstGeom>
          <a:noFill/>
          <a:ln>
            <a:noFill/>
          </a:ln>
        </p:spPr>
      </p:pic>
      <p:sp>
        <p:nvSpPr>
          <p:cNvPr id="256" name="Google Shape;256;g9faeda446f_0_159"/>
          <p:cNvSpPr/>
          <p:nvPr/>
        </p:nvSpPr>
        <p:spPr>
          <a:xfrm>
            <a:off x="8013600" y="639745"/>
            <a:ext cx="88200" cy="636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g9faeda446f_0_159"/>
          <p:cNvPicPr preferRelativeResize="0"/>
          <p:nvPr/>
        </p:nvPicPr>
        <p:blipFill>
          <a:blip r:embed="rId5">
            <a:alphaModFix/>
          </a:blip>
          <a:stretch>
            <a:fillRect/>
          </a:stretch>
        </p:blipFill>
        <p:spPr>
          <a:xfrm>
            <a:off x="86250" y="1230788"/>
            <a:ext cx="4421004" cy="3333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9faeda446f_0_177"/>
          <p:cNvPicPr preferRelativeResize="0"/>
          <p:nvPr/>
        </p:nvPicPr>
        <p:blipFill>
          <a:blip r:embed="rId3">
            <a:alphaModFix/>
          </a:blip>
          <a:stretch>
            <a:fillRect/>
          </a:stretch>
        </p:blipFill>
        <p:spPr>
          <a:xfrm>
            <a:off x="4134825" y="1631575"/>
            <a:ext cx="1632725" cy="2871575"/>
          </a:xfrm>
          <a:prstGeom prst="rect">
            <a:avLst/>
          </a:prstGeom>
          <a:noFill/>
          <a:ln>
            <a:noFill/>
          </a:ln>
        </p:spPr>
      </p:pic>
      <p:sp>
        <p:nvSpPr>
          <p:cNvPr id="263" name="Google Shape;263;g9faeda446f_0_177"/>
          <p:cNvSpPr txBox="1"/>
          <p:nvPr/>
        </p:nvSpPr>
        <p:spPr>
          <a:xfrm>
            <a:off x="141450" y="990750"/>
            <a:ext cx="22863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Landfire Fuel Type</a:t>
            </a:r>
            <a:r>
              <a:rPr i="1" lang="en">
                <a:solidFill>
                  <a:schemeClr val="dk1"/>
                </a:solidFill>
              </a:rPr>
              <a:t>(2014)</a:t>
            </a:r>
            <a:endParaRPr i="1"/>
          </a:p>
        </p:txBody>
      </p:sp>
      <p:sp>
        <p:nvSpPr>
          <p:cNvPr id="264" name="Google Shape;264;g9faeda446f_0_177"/>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2.1: Paradise </a:t>
            </a:r>
            <a:endParaRPr/>
          </a:p>
        </p:txBody>
      </p:sp>
      <p:pic>
        <p:nvPicPr>
          <p:cNvPr id="265" name="Google Shape;265;g9faeda446f_0_177"/>
          <p:cNvPicPr preferRelativeResize="0"/>
          <p:nvPr/>
        </p:nvPicPr>
        <p:blipFill rotWithShape="1">
          <a:blip r:embed="rId4">
            <a:alphaModFix/>
          </a:blip>
          <a:srcRect b="9095" l="16065" r="12275" t="11051"/>
          <a:stretch/>
        </p:blipFill>
        <p:spPr>
          <a:xfrm>
            <a:off x="7203400" y="-17025"/>
            <a:ext cx="1940599" cy="1725950"/>
          </a:xfrm>
          <a:prstGeom prst="rect">
            <a:avLst/>
          </a:prstGeom>
          <a:noFill/>
          <a:ln>
            <a:noFill/>
          </a:ln>
        </p:spPr>
      </p:pic>
      <p:sp>
        <p:nvSpPr>
          <p:cNvPr id="266" name="Google Shape;266;g9faeda446f_0_177"/>
          <p:cNvSpPr/>
          <p:nvPr/>
        </p:nvSpPr>
        <p:spPr>
          <a:xfrm>
            <a:off x="8013600" y="639745"/>
            <a:ext cx="88200" cy="636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g9faeda446f_0_177"/>
          <p:cNvPicPr preferRelativeResize="0"/>
          <p:nvPr/>
        </p:nvPicPr>
        <p:blipFill>
          <a:blip r:embed="rId5">
            <a:alphaModFix/>
          </a:blip>
          <a:stretch>
            <a:fillRect/>
          </a:stretch>
        </p:blipFill>
        <p:spPr>
          <a:xfrm>
            <a:off x="141450" y="1365413"/>
            <a:ext cx="3982426" cy="3251504"/>
          </a:xfrm>
          <a:prstGeom prst="rect">
            <a:avLst/>
          </a:prstGeom>
          <a:noFill/>
          <a:ln>
            <a:noFill/>
          </a:ln>
        </p:spPr>
      </p:pic>
      <p:pic>
        <p:nvPicPr>
          <p:cNvPr id="268" name="Google Shape;268;g9faeda446f_0_177"/>
          <p:cNvPicPr preferRelativeResize="0"/>
          <p:nvPr/>
        </p:nvPicPr>
        <p:blipFill>
          <a:blip r:embed="rId6">
            <a:alphaModFix/>
          </a:blip>
          <a:stretch>
            <a:fillRect/>
          </a:stretch>
        </p:blipFill>
        <p:spPr>
          <a:xfrm>
            <a:off x="5841850" y="2058625"/>
            <a:ext cx="3181502" cy="2398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9faeda446f_0_187"/>
          <p:cNvSpPr txBox="1"/>
          <p:nvPr/>
        </p:nvSpPr>
        <p:spPr>
          <a:xfrm>
            <a:off x="141450" y="990750"/>
            <a:ext cx="250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Anderson Fuel Model (2014)</a:t>
            </a:r>
            <a:endParaRPr i="1"/>
          </a:p>
        </p:txBody>
      </p:sp>
      <p:pic>
        <p:nvPicPr>
          <p:cNvPr id="274" name="Google Shape;274;g9faeda446f_0_187"/>
          <p:cNvPicPr preferRelativeResize="0"/>
          <p:nvPr/>
        </p:nvPicPr>
        <p:blipFill>
          <a:blip r:embed="rId3">
            <a:alphaModFix/>
          </a:blip>
          <a:stretch>
            <a:fillRect/>
          </a:stretch>
        </p:blipFill>
        <p:spPr>
          <a:xfrm>
            <a:off x="4302077" y="1479542"/>
            <a:ext cx="971948" cy="3227048"/>
          </a:xfrm>
          <a:prstGeom prst="rect">
            <a:avLst/>
          </a:prstGeom>
          <a:noFill/>
          <a:ln>
            <a:noFill/>
          </a:ln>
        </p:spPr>
      </p:pic>
      <p:sp>
        <p:nvSpPr>
          <p:cNvPr id="275" name="Google Shape;275;g9faeda446f_0_187"/>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2.1: Paradise </a:t>
            </a:r>
            <a:endParaRPr/>
          </a:p>
        </p:txBody>
      </p:sp>
      <p:pic>
        <p:nvPicPr>
          <p:cNvPr id="276" name="Google Shape;276;g9faeda446f_0_187"/>
          <p:cNvPicPr preferRelativeResize="0"/>
          <p:nvPr/>
        </p:nvPicPr>
        <p:blipFill rotWithShape="1">
          <a:blip r:embed="rId4">
            <a:alphaModFix/>
          </a:blip>
          <a:srcRect b="9095" l="16065" r="12275" t="11051"/>
          <a:stretch/>
        </p:blipFill>
        <p:spPr>
          <a:xfrm>
            <a:off x="7203400" y="-17025"/>
            <a:ext cx="1940599" cy="1725950"/>
          </a:xfrm>
          <a:prstGeom prst="rect">
            <a:avLst/>
          </a:prstGeom>
          <a:noFill/>
          <a:ln>
            <a:noFill/>
          </a:ln>
        </p:spPr>
      </p:pic>
      <p:sp>
        <p:nvSpPr>
          <p:cNvPr id="277" name="Google Shape;277;g9faeda446f_0_187"/>
          <p:cNvSpPr/>
          <p:nvPr/>
        </p:nvSpPr>
        <p:spPr>
          <a:xfrm>
            <a:off x="8013600" y="639745"/>
            <a:ext cx="88200" cy="636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g9faeda446f_0_187"/>
          <p:cNvPicPr preferRelativeResize="0"/>
          <p:nvPr/>
        </p:nvPicPr>
        <p:blipFill>
          <a:blip r:embed="rId5">
            <a:alphaModFix/>
          </a:blip>
          <a:stretch>
            <a:fillRect/>
          </a:stretch>
        </p:blipFill>
        <p:spPr>
          <a:xfrm>
            <a:off x="152400" y="1392625"/>
            <a:ext cx="4028411" cy="3349476"/>
          </a:xfrm>
          <a:prstGeom prst="rect">
            <a:avLst/>
          </a:prstGeom>
          <a:noFill/>
          <a:ln>
            <a:noFill/>
          </a:ln>
        </p:spPr>
      </p:pic>
      <p:pic>
        <p:nvPicPr>
          <p:cNvPr id="279" name="Google Shape;279;g9faeda446f_0_187"/>
          <p:cNvPicPr preferRelativeResize="0"/>
          <p:nvPr/>
        </p:nvPicPr>
        <p:blipFill>
          <a:blip r:embed="rId6">
            <a:alphaModFix/>
          </a:blip>
          <a:stretch>
            <a:fillRect/>
          </a:stretch>
        </p:blipFill>
        <p:spPr>
          <a:xfrm>
            <a:off x="5841850" y="2058625"/>
            <a:ext cx="3181502" cy="2398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g9faeda446f_0_207"/>
          <p:cNvPicPr preferRelativeResize="0"/>
          <p:nvPr/>
        </p:nvPicPr>
        <p:blipFill>
          <a:blip r:embed="rId3">
            <a:alphaModFix/>
          </a:blip>
          <a:stretch>
            <a:fillRect/>
          </a:stretch>
        </p:blipFill>
        <p:spPr>
          <a:xfrm>
            <a:off x="152400" y="152400"/>
            <a:ext cx="8839200" cy="4699575"/>
          </a:xfrm>
          <a:prstGeom prst="rect">
            <a:avLst/>
          </a:prstGeom>
          <a:noFill/>
          <a:ln>
            <a:noFill/>
          </a:ln>
        </p:spPr>
      </p:pic>
      <p:pic>
        <p:nvPicPr>
          <p:cNvPr id="285" name="Google Shape;285;g9faeda446f_0_207"/>
          <p:cNvPicPr preferRelativeResize="0"/>
          <p:nvPr/>
        </p:nvPicPr>
        <p:blipFill>
          <a:blip r:embed="rId4">
            <a:alphaModFix amt="88000"/>
          </a:blip>
          <a:stretch>
            <a:fillRect/>
          </a:stretch>
        </p:blipFill>
        <p:spPr>
          <a:xfrm>
            <a:off x="278953" y="3658725"/>
            <a:ext cx="1646550" cy="99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
          <p:cNvPicPr preferRelativeResize="0"/>
          <p:nvPr/>
        </p:nvPicPr>
        <p:blipFill rotWithShape="1">
          <a:blip r:embed="rId3">
            <a:alphaModFix/>
          </a:blip>
          <a:srcRect b="0" l="15994" r="16259" t="0"/>
          <a:stretch/>
        </p:blipFill>
        <p:spPr>
          <a:xfrm>
            <a:off x="306125" y="948750"/>
            <a:ext cx="4156476" cy="4090248"/>
          </a:xfrm>
          <a:prstGeom prst="rect">
            <a:avLst/>
          </a:prstGeom>
          <a:noFill/>
          <a:ln>
            <a:noFill/>
          </a:ln>
        </p:spPr>
      </p:pic>
      <p:sp>
        <p:nvSpPr>
          <p:cNvPr id="291" name="Google Shape;291;p2"/>
          <p:cNvSpPr/>
          <p:nvPr/>
        </p:nvSpPr>
        <p:spPr>
          <a:xfrm>
            <a:off x="4572000" y="3224275"/>
            <a:ext cx="164400" cy="153600"/>
          </a:xfrm>
          <a:prstGeom prst="rect">
            <a:avLst/>
          </a:prstGeom>
          <a:solidFill>
            <a:srgbClr val="FF84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2" name="Google Shape;292;p2"/>
          <p:cNvSpPr txBox="1"/>
          <p:nvPr/>
        </p:nvSpPr>
        <p:spPr>
          <a:xfrm>
            <a:off x="4791050" y="3174925"/>
            <a:ext cx="15243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Destroyed (&gt;50%)</a:t>
            </a:r>
            <a:endParaRPr b="0" i="0" sz="1100" u="none" cap="none" strike="noStrike">
              <a:solidFill>
                <a:srgbClr val="000000"/>
              </a:solidFill>
              <a:latin typeface="Arial"/>
              <a:ea typeface="Arial"/>
              <a:cs typeface="Arial"/>
              <a:sym typeface="Arial"/>
            </a:endParaRPr>
          </a:p>
        </p:txBody>
      </p:sp>
      <p:sp>
        <p:nvSpPr>
          <p:cNvPr id="293" name="Google Shape;293;p2"/>
          <p:cNvSpPr/>
          <p:nvPr/>
        </p:nvSpPr>
        <p:spPr>
          <a:xfrm>
            <a:off x="4572000" y="3476575"/>
            <a:ext cx="164400" cy="153600"/>
          </a:xfrm>
          <a:prstGeom prst="rect">
            <a:avLst/>
          </a:prstGeom>
          <a:solidFill>
            <a:srgbClr val="FFBC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4" name="Google Shape;294;p2"/>
          <p:cNvSpPr txBox="1"/>
          <p:nvPr/>
        </p:nvSpPr>
        <p:spPr>
          <a:xfrm>
            <a:off x="4791050" y="3427225"/>
            <a:ext cx="15243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Major (26-50%)</a:t>
            </a:r>
            <a:endParaRPr b="0" i="0" sz="1100" u="none" cap="none" strike="noStrike">
              <a:solidFill>
                <a:srgbClr val="000000"/>
              </a:solidFill>
              <a:latin typeface="Arial"/>
              <a:ea typeface="Arial"/>
              <a:cs typeface="Arial"/>
              <a:sym typeface="Arial"/>
            </a:endParaRPr>
          </a:p>
        </p:txBody>
      </p:sp>
      <p:sp>
        <p:nvSpPr>
          <p:cNvPr id="295" name="Google Shape;295;p2"/>
          <p:cNvSpPr/>
          <p:nvPr/>
        </p:nvSpPr>
        <p:spPr>
          <a:xfrm>
            <a:off x="4572000" y="3753550"/>
            <a:ext cx="164400" cy="153600"/>
          </a:xfrm>
          <a:prstGeom prst="rect">
            <a:avLst/>
          </a:prstGeom>
          <a:solidFill>
            <a:srgbClr val="A6DC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6" name="Google Shape;296;p2"/>
          <p:cNvSpPr txBox="1"/>
          <p:nvPr/>
        </p:nvSpPr>
        <p:spPr>
          <a:xfrm>
            <a:off x="4791050" y="3704200"/>
            <a:ext cx="15243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Minor (10-25%)</a:t>
            </a:r>
            <a:endParaRPr b="0" i="0" sz="1100" u="none" cap="none" strike="noStrike">
              <a:solidFill>
                <a:srgbClr val="000000"/>
              </a:solidFill>
              <a:latin typeface="Arial"/>
              <a:ea typeface="Arial"/>
              <a:cs typeface="Arial"/>
              <a:sym typeface="Arial"/>
            </a:endParaRPr>
          </a:p>
        </p:txBody>
      </p:sp>
      <p:sp>
        <p:nvSpPr>
          <p:cNvPr id="297" name="Google Shape;297;p2"/>
          <p:cNvSpPr/>
          <p:nvPr/>
        </p:nvSpPr>
        <p:spPr>
          <a:xfrm>
            <a:off x="4572000" y="4030525"/>
            <a:ext cx="164400" cy="153600"/>
          </a:xfrm>
          <a:prstGeom prst="rect">
            <a:avLst/>
          </a:prstGeom>
          <a:solidFill>
            <a:srgbClr val="DDF3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8" name="Google Shape;298;p2"/>
          <p:cNvSpPr txBox="1"/>
          <p:nvPr/>
        </p:nvSpPr>
        <p:spPr>
          <a:xfrm>
            <a:off x="4791050" y="3981175"/>
            <a:ext cx="15243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Affected (1-9%)</a:t>
            </a:r>
            <a:endParaRPr b="0" i="0" sz="1100" u="none" cap="none" strike="noStrike">
              <a:solidFill>
                <a:srgbClr val="000000"/>
              </a:solidFill>
              <a:latin typeface="Arial"/>
              <a:ea typeface="Arial"/>
              <a:cs typeface="Arial"/>
              <a:sym typeface="Arial"/>
            </a:endParaRPr>
          </a:p>
        </p:txBody>
      </p:sp>
      <p:sp>
        <p:nvSpPr>
          <p:cNvPr id="299" name="Google Shape;299;p2"/>
          <p:cNvSpPr/>
          <p:nvPr/>
        </p:nvSpPr>
        <p:spPr>
          <a:xfrm>
            <a:off x="4572000" y="4307500"/>
            <a:ext cx="164400" cy="153600"/>
          </a:xfrm>
          <a:prstGeom prst="rect">
            <a:avLst/>
          </a:prstGeom>
          <a:solidFill>
            <a:srgbClr val="E1FF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0" name="Google Shape;300;p2"/>
          <p:cNvSpPr txBox="1"/>
          <p:nvPr/>
        </p:nvSpPr>
        <p:spPr>
          <a:xfrm>
            <a:off x="4791050" y="4258150"/>
            <a:ext cx="15243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No Damage </a:t>
            </a:r>
            <a:endParaRPr b="0" i="0" sz="1100" u="none" cap="none" strike="noStrike">
              <a:solidFill>
                <a:srgbClr val="000000"/>
              </a:solidFill>
              <a:latin typeface="Arial"/>
              <a:ea typeface="Arial"/>
              <a:cs typeface="Arial"/>
              <a:sym typeface="Arial"/>
            </a:endParaRPr>
          </a:p>
        </p:txBody>
      </p:sp>
      <p:sp>
        <p:nvSpPr>
          <p:cNvPr id="301" name="Google Shape;301;p2"/>
          <p:cNvSpPr/>
          <p:nvPr/>
        </p:nvSpPr>
        <p:spPr>
          <a:xfrm>
            <a:off x="4572000" y="4584475"/>
            <a:ext cx="164400" cy="153600"/>
          </a:xfrm>
          <a:prstGeom prst="rect">
            <a:avLst/>
          </a:prstGeom>
          <a:solidFill>
            <a:srgbClr val="EBECF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2" name="Google Shape;302;p2"/>
          <p:cNvSpPr txBox="1"/>
          <p:nvPr/>
        </p:nvSpPr>
        <p:spPr>
          <a:xfrm>
            <a:off x="4791050" y="4535125"/>
            <a:ext cx="15243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Inaccessible</a:t>
            </a:r>
            <a:endParaRPr b="0" i="0" sz="1100" u="none" cap="none" strike="noStrike">
              <a:solidFill>
                <a:srgbClr val="000000"/>
              </a:solidFill>
              <a:latin typeface="Arial"/>
              <a:ea typeface="Arial"/>
              <a:cs typeface="Arial"/>
              <a:sym typeface="Arial"/>
            </a:endParaRPr>
          </a:p>
        </p:txBody>
      </p:sp>
      <p:sp>
        <p:nvSpPr>
          <p:cNvPr id="303" name="Google Shape;303;p2"/>
          <p:cNvSpPr txBox="1"/>
          <p:nvPr>
            <p:ph idx="4294967295" type="title"/>
          </p:nvPr>
        </p:nvSpPr>
        <p:spPr>
          <a:xfrm>
            <a:off x="311700" y="148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400"/>
              <a:t>Structural Damage Dataset</a:t>
            </a:r>
            <a:endParaRPr sz="3400"/>
          </a:p>
        </p:txBody>
      </p:sp>
      <p:graphicFrame>
        <p:nvGraphicFramePr>
          <p:cNvPr id="304" name="Google Shape;304;p2"/>
          <p:cNvGraphicFramePr/>
          <p:nvPr/>
        </p:nvGraphicFramePr>
        <p:xfrm>
          <a:off x="6370000" y="3174925"/>
          <a:ext cx="3000000" cy="3000000"/>
        </p:xfrm>
        <a:graphic>
          <a:graphicData uri="http://schemas.openxmlformats.org/drawingml/2006/table">
            <a:tbl>
              <a:tblPr>
                <a:noFill/>
                <a:tableStyleId>{CDDADEFF-9B4B-49E5-82C9-BF1C1FE546C3}</a:tableStyleId>
              </a:tblPr>
              <a:tblGrid>
                <a:gridCol w="1702050"/>
                <a:gridCol w="704750"/>
              </a:tblGrid>
              <a:tr h="2074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Damage Type</a:t>
                      </a:r>
                      <a:endParaRPr b="1"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b="1" lang="en" sz="1000" u="none" cap="none" strike="noStrike"/>
                        <a:t>Count</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5750">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Major (26-50%)</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351</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917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Minor (10-25%)</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662</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5750">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Affected (1-9%)</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2103</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5750">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No Damage</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6163</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85750">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Destroyed (&gt;50%)</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t>38696</a:t>
                      </a:r>
                      <a:endParaRPr sz="10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graphicFrame>
        <p:nvGraphicFramePr>
          <p:cNvPr id="305" name="Google Shape;305;p2"/>
          <p:cNvGraphicFramePr/>
          <p:nvPr/>
        </p:nvGraphicFramePr>
        <p:xfrm>
          <a:off x="4004846" y="864875"/>
          <a:ext cx="3000000" cy="3000000"/>
        </p:xfrm>
        <a:graphic>
          <a:graphicData uri="http://schemas.openxmlformats.org/drawingml/2006/table">
            <a:tbl>
              <a:tblPr>
                <a:noFill/>
                <a:tableStyleId>{CDDADEFF-9B4B-49E5-82C9-BF1C1FE546C3}</a:tableStyleId>
              </a:tblPr>
              <a:tblGrid>
                <a:gridCol w="804575"/>
                <a:gridCol w="804575"/>
                <a:gridCol w="804575"/>
                <a:gridCol w="804575"/>
                <a:gridCol w="804575"/>
                <a:gridCol w="804575"/>
              </a:tblGrid>
              <a:tr h="321175">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Incident Name</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Affected (1-9%)</a:t>
                      </a:r>
                      <a:endParaRPr b="1"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Destroyed (&gt;50%)</a:t>
                      </a:r>
                      <a:endParaRPr b="1"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Major (26-50%)</a:t>
                      </a:r>
                      <a:endParaRPr b="1"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Minor (10-25%)</a:t>
                      </a:r>
                      <a:endParaRPr b="1"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b="1" lang="en" sz="900" u="none" cap="none" strike="noStrike"/>
                        <a:t>No Damage</a:t>
                      </a:r>
                      <a:endParaRPr b="1"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4927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Atlas</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85</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787</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10</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21</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469</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27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Butte</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25</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928</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5</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6</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NaN</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3522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Camp</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626</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18804</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27</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101</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4066</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27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Carr</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212</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1611</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28</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39</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NaN</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3522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Kincade</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40</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374</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6</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14</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1134</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27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Nuns</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117</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1367</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15</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28</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27</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27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Thomas</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146</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1091</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39</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70</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19</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27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Tubbs</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186</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5656</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32</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75</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74</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27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Valley</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31</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1985</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13</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17</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NaN</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9275">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Woolsey</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236</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1643</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62</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66</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NaN</a:t>
                      </a:r>
                      <a:endParaRPr sz="9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06" name="Google Shape;306;p2"/>
          <p:cNvSpPr txBox="1"/>
          <p:nvPr/>
        </p:nvSpPr>
        <p:spPr>
          <a:xfrm>
            <a:off x="7809900" y="4787425"/>
            <a:ext cx="1182000" cy="2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22222"/>
                </a:solidFill>
                <a:latin typeface="Arial"/>
                <a:ea typeface="Arial"/>
                <a:cs typeface="Arial"/>
                <a:sym typeface="Arial"/>
              </a:rPr>
              <a:t>Total: </a:t>
            </a:r>
            <a:r>
              <a:rPr b="0" i="0" lang="en" sz="1000" u="none" cap="none" strike="noStrike">
                <a:solidFill>
                  <a:srgbClr val="222222"/>
                </a:solidFill>
                <a:latin typeface="Arial"/>
                <a:ea typeface="Arial"/>
                <a:cs typeface="Arial"/>
                <a:sym typeface="Arial"/>
              </a:rPr>
              <a:t>47975</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
          <p:cNvSpPr txBox="1"/>
          <p:nvPr>
            <p:ph idx="1" type="body"/>
          </p:nvPr>
        </p:nvSpPr>
        <p:spPr>
          <a:xfrm>
            <a:off x="311700" y="998925"/>
            <a:ext cx="8520600" cy="39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sz="1000">
                <a:solidFill>
                  <a:srgbClr val="000000"/>
                </a:solidFill>
              </a:rPr>
              <a:t>Damage Classes: 6 </a:t>
            </a:r>
            <a:r>
              <a:rPr lang="en" sz="1000">
                <a:solidFill>
                  <a:srgbClr val="000000"/>
                </a:solidFill>
              </a:rPr>
              <a:t> ['Destroyed (&gt;50%)', 'Affected (1-9%)', 'Major (26-50%)', 'Minor (10-25%)', 'No Damage', 'Inaccessible']</a:t>
            </a:r>
            <a:endParaRPr sz="1000">
              <a:solidFill>
                <a:srgbClr val="000000"/>
              </a:solidFill>
            </a:endParaRPr>
          </a:p>
          <a:p>
            <a:pPr indent="0" lvl="0" marL="0" rtl="0" algn="l">
              <a:lnSpc>
                <a:spcPct val="115000"/>
              </a:lnSpc>
              <a:spcBef>
                <a:spcPts val="1600"/>
              </a:spcBef>
              <a:spcAft>
                <a:spcPts val="0"/>
              </a:spcAft>
              <a:buSzPts val="1800"/>
              <a:buNone/>
            </a:pPr>
            <a:r>
              <a:rPr b="1" lang="en" sz="1000">
                <a:solidFill>
                  <a:srgbClr val="000000"/>
                </a:solidFill>
              </a:rPr>
              <a:t>Fire Incidences:  110</a:t>
            </a:r>
            <a:r>
              <a:rPr lang="en" sz="1000">
                <a:solidFill>
                  <a:srgbClr val="000000"/>
                </a:solidFill>
              </a:rPr>
              <a:t> ['Camp', 'Woolsey', 'Hill', 'Stoll', 'Pawnee', 'Ranch', 'River', 'Klamathon', 'Cranston', 'Carr', 'Holy', 'Grant', 'Frazier', 'Creek', 'Horse', 'Hyatt', 'Waverly', 'Ruby', 'County', 'West', 'Ridge', 'Irish', 'Nicolaus', 'Colusa', 'Vista', 'Carder', 'Spring', 'Marsh', 'Steele', 'Omega', 'Wagner', 'Delta', 'Meyers', 'Richmond', 'Holiday', 'Silver', 'Calgary', 'Ponderosa', 'Estate', 'Atlas', 'Nuns', 'Tubbs', 'Thomas', 'Pocket', 'Skirball', 'Bear', 'Cocos', 'Valley', 'Butte', 'Cascade', 'Clayton', 'Chimney', 'Sulphur', 'Black', 'Boles', 'Erskine', 'Soberanes', 'Tassajara', 'Round', 'Rocky', 'Stone', 'Alamo', 'Laverne', 'Whittier', 'Owens_River', 'Loma', 'Grade', 'Foothill', 'Thirty_Seven', 'Lilac', 'Mission', 'Peak', 'Detwiler', 'Redwood', 'Wall', 'Canyon_2', 'Cherokee', 'Laporte', 'McCourtney', 'Lobo', 'Spenceville', 'Pleasant', 'Helena', 'Goose', 'Railroad', 'Fay', 'Cathedral', 'Miller', 'Garza', 'Timm', 'Canyon', 'Clover', 'High', 'Sand', 'Trinity', 'Mines', 'Aborn', 'Pablo', 'Mountain', 'Willow', 'Rimrock', 'Swedes', 'Red_Bank', 'Sandalwood', 'Saddleridge', 'Forty_Six_46th', 'Maria', 'Getty', 'Kincade', 'Tick']</a:t>
            </a:r>
            <a:endParaRPr sz="1000">
              <a:solidFill>
                <a:srgbClr val="000000"/>
              </a:solidFill>
            </a:endParaRPr>
          </a:p>
          <a:p>
            <a:pPr indent="0" lvl="0" marL="0" rtl="0" algn="l">
              <a:lnSpc>
                <a:spcPct val="115000"/>
              </a:lnSpc>
              <a:spcBef>
                <a:spcPts val="1600"/>
              </a:spcBef>
              <a:spcAft>
                <a:spcPts val="0"/>
              </a:spcAft>
              <a:buSzPts val="1800"/>
              <a:buNone/>
            </a:pPr>
            <a:r>
              <a:rPr b="1" lang="en" sz="1000">
                <a:solidFill>
                  <a:srgbClr val="000000"/>
                </a:solidFill>
              </a:rPr>
              <a:t>Structure Classes: </a:t>
            </a:r>
            <a:r>
              <a:rPr lang="en" sz="1000">
                <a:solidFill>
                  <a:srgbClr val="000000"/>
                </a:solidFill>
              </a:rPr>
              <a:t> </a:t>
            </a:r>
            <a:r>
              <a:rPr b="1" lang="en" sz="1000">
                <a:solidFill>
                  <a:srgbClr val="000000"/>
                </a:solidFill>
              </a:rPr>
              <a:t>8</a:t>
            </a:r>
            <a:r>
              <a:rPr lang="en" sz="1000">
                <a:solidFill>
                  <a:srgbClr val="000000"/>
                </a:solidFill>
              </a:rPr>
              <a:t> ['Single Residence', 'Other Minor Structure', 'Nonresidential Commercial', 'Multiple Residence', 'Mixed Commercial/Residential', 'Infrastructure', 'Agriculture', 'Other']</a:t>
            </a:r>
            <a:endParaRPr sz="1000">
              <a:solidFill>
                <a:srgbClr val="000000"/>
              </a:solidFill>
            </a:endParaRPr>
          </a:p>
          <a:p>
            <a:pPr indent="0" lvl="0" marL="0" rtl="0" algn="l">
              <a:lnSpc>
                <a:spcPct val="115000"/>
              </a:lnSpc>
              <a:spcBef>
                <a:spcPts val="1600"/>
              </a:spcBef>
              <a:spcAft>
                <a:spcPts val="0"/>
              </a:spcAft>
              <a:buSzPts val="1800"/>
              <a:buNone/>
            </a:pPr>
            <a:r>
              <a:rPr b="1" lang="en" sz="1000">
                <a:solidFill>
                  <a:srgbClr val="000000"/>
                </a:solidFill>
              </a:rPr>
              <a:t>Structure Type:</a:t>
            </a:r>
            <a:r>
              <a:rPr lang="en" sz="1000">
                <a:solidFill>
                  <a:srgbClr val="000000"/>
                </a:solidFill>
              </a:rPr>
              <a:t>  </a:t>
            </a:r>
            <a:r>
              <a:rPr b="1" lang="en" sz="1000">
                <a:solidFill>
                  <a:srgbClr val="000000"/>
                </a:solidFill>
              </a:rPr>
              <a:t>19 </a:t>
            </a:r>
            <a:r>
              <a:rPr lang="en" sz="1000">
                <a:solidFill>
                  <a:srgbClr val="000000"/>
                </a:solidFill>
              </a:rPr>
              <a:t>['Mobile Home Double Wide', 'Single Family Residence Single Story', 'Utility Misc Structure', 'Mobile Home Single Wide', 'Commercial Building Single Story', 'Multi Family Residence Single Story', 'Mobile Home Triple Wide', 'School', 'Single Family Residence Multi Story', 'Motor Home', 'Mixed Commercial/Residential', 'Commercial Building Multi Story', 'Church', 'Multi Family Residence Multi Story', 'Infrastructure', 'Agriculture', 'Single Family Residence Single Story', 'Hospital', 'Other']</a:t>
            </a:r>
            <a:endParaRPr sz="1000">
              <a:solidFill>
                <a:srgbClr val="000000"/>
              </a:solidFill>
            </a:endParaRPr>
          </a:p>
          <a:p>
            <a:pPr indent="0" lvl="0" marL="0" rtl="0" algn="l">
              <a:lnSpc>
                <a:spcPct val="115000"/>
              </a:lnSpc>
              <a:spcBef>
                <a:spcPts val="1600"/>
              </a:spcBef>
              <a:spcAft>
                <a:spcPts val="1600"/>
              </a:spcAft>
              <a:buSzPts val="1800"/>
              <a:buNone/>
            </a:pPr>
            <a:r>
              <a:rPr b="1" lang="en" sz="1000">
                <a:solidFill>
                  <a:srgbClr val="000000"/>
                </a:solidFill>
              </a:rPr>
              <a:t>Fire Date (unique count): </a:t>
            </a:r>
            <a:r>
              <a:rPr lang="en" sz="1000">
                <a:solidFill>
                  <a:srgbClr val="000000"/>
                </a:solidFill>
              </a:rPr>
              <a:t> </a:t>
            </a:r>
            <a:r>
              <a:rPr b="1" lang="en" sz="1000">
                <a:solidFill>
                  <a:srgbClr val="000000"/>
                </a:solidFill>
              </a:rPr>
              <a:t>86</a:t>
            </a:r>
            <a:endParaRPr b="1" sz="1000">
              <a:solidFill>
                <a:srgbClr val="000000"/>
              </a:solidFill>
            </a:endParaRPr>
          </a:p>
        </p:txBody>
      </p:sp>
      <p:sp>
        <p:nvSpPr>
          <p:cNvPr id="312" name="Google Shape;312;p3"/>
          <p:cNvSpPr txBox="1"/>
          <p:nvPr>
            <p:ph type="title"/>
          </p:nvPr>
        </p:nvSpPr>
        <p:spPr>
          <a:xfrm>
            <a:off x="311700" y="148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400"/>
              <a:t>Structural Damage Dataset</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9faeda446f_0_0"/>
          <p:cNvSpPr txBox="1"/>
          <p:nvPr/>
        </p:nvSpPr>
        <p:spPr>
          <a:xfrm>
            <a:off x="751675" y="639750"/>
            <a:ext cx="16191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Open Street Map</a:t>
            </a:r>
            <a:endParaRPr b="1"/>
          </a:p>
        </p:txBody>
      </p:sp>
      <p:sp>
        <p:nvSpPr>
          <p:cNvPr id="73" name="Google Shape;73;g9faeda446f_0_0"/>
          <p:cNvSpPr txBox="1"/>
          <p:nvPr/>
        </p:nvSpPr>
        <p:spPr>
          <a:xfrm>
            <a:off x="3687125" y="617700"/>
            <a:ext cx="1619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Microsoft</a:t>
            </a:r>
            <a:endParaRPr b="1"/>
          </a:p>
        </p:txBody>
      </p:sp>
      <p:sp>
        <p:nvSpPr>
          <p:cNvPr id="74" name="Google Shape;74;g9faeda446f_0_0"/>
          <p:cNvSpPr txBox="1"/>
          <p:nvPr/>
        </p:nvSpPr>
        <p:spPr>
          <a:xfrm>
            <a:off x="6649125" y="639750"/>
            <a:ext cx="1619100" cy="4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County Level</a:t>
            </a:r>
            <a:endParaRPr b="1"/>
          </a:p>
        </p:txBody>
      </p:sp>
      <p:pic>
        <p:nvPicPr>
          <p:cNvPr id="75" name="Google Shape;75;g9faeda446f_0_0"/>
          <p:cNvPicPr preferRelativeResize="0"/>
          <p:nvPr/>
        </p:nvPicPr>
        <p:blipFill>
          <a:blip r:embed="rId3">
            <a:alphaModFix/>
          </a:blip>
          <a:stretch>
            <a:fillRect/>
          </a:stretch>
        </p:blipFill>
        <p:spPr>
          <a:xfrm>
            <a:off x="141250" y="1069200"/>
            <a:ext cx="2839955" cy="3769498"/>
          </a:xfrm>
          <a:prstGeom prst="rect">
            <a:avLst/>
          </a:prstGeom>
          <a:noFill/>
          <a:ln>
            <a:noFill/>
          </a:ln>
        </p:spPr>
      </p:pic>
      <p:pic>
        <p:nvPicPr>
          <p:cNvPr id="76" name="Google Shape;76;g9faeda446f_0_0"/>
          <p:cNvPicPr preferRelativeResize="0"/>
          <p:nvPr/>
        </p:nvPicPr>
        <p:blipFill>
          <a:blip r:embed="rId4">
            <a:alphaModFix/>
          </a:blip>
          <a:stretch>
            <a:fillRect/>
          </a:stretch>
        </p:blipFill>
        <p:spPr>
          <a:xfrm>
            <a:off x="6012175" y="1069200"/>
            <a:ext cx="2893006" cy="3769501"/>
          </a:xfrm>
          <a:prstGeom prst="rect">
            <a:avLst/>
          </a:prstGeom>
          <a:noFill/>
          <a:ln>
            <a:noFill/>
          </a:ln>
        </p:spPr>
      </p:pic>
      <p:pic>
        <p:nvPicPr>
          <p:cNvPr id="77" name="Google Shape;77;g9faeda446f_0_0"/>
          <p:cNvPicPr preferRelativeResize="0"/>
          <p:nvPr/>
        </p:nvPicPr>
        <p:blipFill>
          <a:blip r:embed="rId5">
            <a:alphaModFix/>
          </a:blip>
          <a:stretch>
            <a:fillRect/>
          </a:stretch>
        </p:blipFill>
        <p:spPr>
          <a:xfrm>
            <a:off x="2981199" y="1069200"/>
            <a:ext cx="3181593" cy="3769499"/>
          </a:xfrm>
          <a:prstGeom prst="rect">
            <a:avLst/>
          </a:prstGeom>
          <a:noFill/>
          <a:ln>
            <a:noFill/>
          </a:ln>
        </p:spPr>
      </p:pic>
      <p:sp>
        <p:nvSpPr>
          <p:cNvPr id="78" name="Google Shape;78;g9faeda446f_0_0"/>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 Napa County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
          <p:cNvSpPr txBox="1"/>
          <p:nvPr>
            <p:ph idx="1" type="body"/>
          </p:nvPr>
        </p:nvSpPr>
        <p:spPr>
          <a:xfrm>
            <a:off x="311700" y="4472000"/>
            <a:ext cx="5998800" cy="5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u="sng">
                <a:solidFill>
                  <a:schemeClr val="hlink"/>
                </a:solidFill>
                <a:hlinkClick r:id="rId3"/>
              </a:rPr>
              <a:t>Interactive Map</a:t>
            </a:r>
            <a:endParaRPr/>
          </a:p>
        </p:txBody>
      </p:sp>
      <p:pic>
        <p:nvPicPr>
          <p:cNvPr id="318" name="Google Shape;318;p4"/>
          <p:cNvPicPr preferRelativeResize="0"/>
          <p:nvPr/>
        </p:nvPicPr>
        <p:blipFill rotWithShape="1">
          <a:blip r:embed="rId4">
            <a:alphaModFix/>
          </a:blip>
          <a:srcRect b="0" l="0" r="0" t="0"/>
          <a:stretch/>
        </p:blipFill>
        <p:spPr>
          <a:xfrm>
            <a:off x="1007825" y="721625"/>
            <a:ext cx="6766480" cy="3925923"/>
          </a:xfrm>
          <a:prstGeom prst="rect">
            <a:avLst/>
          </a:prstGeom>
          <a:noFill/>
          <a:ln>
            <a:noFill/>
          </a:ln>
        </p:spPr>
      </p:pic>
      <p:sp>
        <p:nvSpPr>
          <p:cNvPr id="319" name="Google Shape;319;p4"/>
          <p:cNvSpPr txBox="1"/>
          <p:nvPr>
            <p:ph idx="4294967295" type="title"/>
          </p:nvPr>
        </p:nvSpPr>
        <p:spPr>
          <a:xfrm>
            <a:off x="311700" y="148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400"/>
              <a:t>Woolsey Fire</a:t>
            </a:r>
            <a:endParaRPr sz="3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
          <p:cNvSpPr txBox="1"/>
          <p:nvPr>
            <p:ph idx="1" type="body"/>
          </p:nvPr>
        </p:nvSpPr>
        <p:spPr>
          <a:xfrm>
            <a:off x="311700" y="4472000"/>
            <a:ext cx="5998800" cy="5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u="sng">
                <a:solidFill>
                  <a:schemeClr val="hlink"/>
                </a:solidFill>
                <a:hlinkClick r:id="rId3"/>
              </a:rPr>
              <a:t>Interactive Map</a:t>
            </a:r>
            <a:endParaRPr/>
          </a:p>
        </p:txBody>
      </p:sp>
      <p:sp>
        <p:nvSpPr>
          <p:cNvPr id="325" name="Google Shape;325;p5"/>
          <p:cNvSpPr txBox="1"/>
          <p:nvPr>
            <p:ph idx="4294967295" type="title"/>
          </p:nvPr>
        </p:nvSpPr>
        <p:spPr>
          <a:xfrm>
            <a:off x="311700" y="148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400"/>
              <a:t>Carr Fire</a:t>
            </a:r>
            <a:endParaRPr sz="3400"/>
          </a:p>
        </p:txBody>
      </p:sp>
      <p:pic>
        <p:nvPicPr>
          <p:cNvPr id="326" name="Google Shape;326;p5"/>
          <p:cNvPicPr preferRelativeResize="0"/>
          <p:nvPr/>
        </p:nvPicPr>
        <p:blipFill rotWithShape="1">
          <a:blip r:embed="rId4">
            <a:alphaModFix/>
          </a:blip>
          <a:srcRect b="0" l="0" r="0" t="0"/>
          <a:stretch/>
        </p:blipFill>
        <p:spPr>
          <a:xfrm>
            <a:off x="1509375" y="721625"/>
            <a:ext cx="6125250" cy="3895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
          <p:cNvSpPr txBox="1"/>
          <p:nvPr>
            <p:ph idx="1" type="body"/>
          </p:nvPr>
        </p:nvSpPr>
        <p:spPr>
          <a:xfrm>
            <a:off x="311700" y="4472000"/>
            <a:ext cx="5998800" cy="598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u="sng">
                <a:solidFill>
                  <a:schemeClr val="hlink"/>
                </a:solidFill>
                <a:hlinkClick r:id="rId3"/>
              </a:rPr>
              <a:t>Interactive Map</a:t>
            </a:r>
            <a:endParaRPr/>
          </a:p>
        </p:txBody>
      </p:sp>
      <p:sp>
        <p:nvSpPr>
          <p:cNvPr id="332" name="Google Shape;332;p6"/>
          <p:cNvSpPr txBox="1"/>
          <p:nvPr>
            <p:ph idx="4294967295" type="title"/>
          </p:nvPr>
        </p:nvSpPr>
        <p:spPr>
          <a:xfrm>
            <a:off x="311700" y="148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sz="3400"/>
              <a:t>Atlas Fire</a:t>
            </a:r>
            <a:endParaRPr sz="3400"/>
          </a:p>
        </p:txBody>
      </p:sp>
      <p:pic>
        <p:nvPicPr>
          <p:cNvPr id="333" name="Google Shape;333;p6"/>
          <p:cNvPicPr preferRelativeResize="0"/>
          <p:nvPr/>
        </p:nvPicPr>
        <p:blipFill rotWithShape="1">
          <a:blip r:embed="rId4">
            <a:alphaModFix/>
          </a:blip>
          <a:srcRect b="0" l="0" r="0" t="0"/>
          <a:stretch/>
        </p:blipFill>
        <p:spPr>
          <a:xfrm>
            <a:off x="1084600" y="721625"/>
            <a:ext cx="6880626" cy="390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cxnSp>
        <p:nvCxnSpPr>
          <p:cNvPr id="338" name="Google Shape;338;p7"/>
          <p:cNvCxnSpPr/>
          <p:nvPr/>
        </p:nvCxnSpPr>
        <p:spPr>
          <a:xfrm>
            <a:off x="3122850" y="3406029"/>
            <a:ext cx="3300" cy="129300"/>
          </a:xfrm>
          <a:prstGeom prst="straightConnector1">
            <a:avLst/>
          </a:prstGeom>
          <a:noFill/>
          <a:ln cap="flat" cmpd="sng" w="19050">
            <a:solidFill>
              <a:srgbClr val="595959"/>
            </a:solidFill>
            <a:prstDash val="solid"/>
            <a:round/>
            <a:headEnd len="sm" w="sm" type="none"/>
            <a:tailEnd len="med" w="med" type="triangle"/>
          </a:ln>
        </p:spPr>
      </p:cxnSp>
      <p:sp>
        <p:nvSpPr>
          <p:cNvPr id="339" name="Google Shape;339;p7"/>
          <p:cNvSpPr/>
          <p:nvPr/>
        </p:nvSpPr>
        <p:spPr>
          <a:xfrm>
            <a:off x="576425" y="930600"/>
            <a:ext cx="3318300" cy="2937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I. Pre-Disaster Footprint Extraction</a:t>
            </a:r>
            <a:endParaRPr b="1" i="0" sz="1200" u="none" cap="none" strike="noStrike">
              <a:solidFill>
                <a:srgbClr val="000000"/>
              </a:solidFill>
              <a:latin typeface="Arial"/>
              <a:ea typeface="Arial"/>
              <a:cs typeface="Arial"/>
              <a:sym typeface="Arial"/>
            </a:endParaRPr>
          </a:p>
        </p:txBody>
      </p:sp>
      <p:sp>
        <p:nvSpPr>
          <p:cNvPr id="340" name="Google Shape;340;p7"/>
          <p:cNvSpPr/>
          <p:nvPr/>
        </p:nvSpPr>
        <p:spPr>
          <a:xfrm>
            <a:off x="942600" y="1350450"/>
            <a:ext cx="1429200" cy="60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Building Footprint (Msft)</a:t>
            </a:r>
            <a:endParaRPr b="1" i="0" sz="1100" u="none" cap="none" strike="noStrike">
              <a:solidFill>
                <a:srgbClr val="000000"/>
              </a:solidFill>
              <a:latin typeface="Arial"/>
              <a:ea typeface="Arial"/>
              <a:cs typeface="Arial"/>
              <a:sym typeface="Arial"/>
            </a:endParaRPr>
          </a:p>
        </p:txBody>
      </p:sp>
      <p:sp>
        <p:nvSpPr>
          <p:cNvPr id="341" name="Google Shape;341;p7"/>
          <p:cNvSpPr/>
          <p:nvPr/>
        </p:nvSpPr>
        <p:spPr>
          <a:xfrm>
            <a:off x="4439121" y="2098200"/>
            <a:ext cx="2744400" cy="60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Spatial JOIN</a:t>
            </a:r>
            <a:endParaRPr b="0" i="0" sz="1100" u="none" cap="none" strike="noStrike">
              <a:solidFill>
                <a:srgbClr val="000000"/>
              </a:solidFill>
              <a:latin typeface="Arial"/>
              <a:ea typeface="Arial"/>
              <a:cs typeface="Arial"/>
              <a:sym typeface="Arial"/>
            </a:endParaRPr>
          </a:p>
        </p:txBody>
      </p:sp>
      <p:sp>
        <p:nvSpPr>
          <p:cNvPr id="342" name="Google Shape;342;p7"/>
          <p:cNvSpPr/>
          <p:nvPr/>
        </p:nvSpPr>
        <p:spPr>
          <a:xfrm>
            <a:off x="2486700" y="2816700"/>
            <a:ext cx="1275600" cy="60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Extract </a:t>
            </a:r>
            <a:r>
              <a:rPr b="1" i="1" lang="en" sz="1100" u="none" cap="none" strike="noStrike">
                <a:solidFill>
                  <a:srgbClr val="000000"/>
                </a:solidFill>
                <a:latin typeface="Arial"/>
                <a:ea typeface="Arial"/>
                <a:cs typeface="Arial"/>
                <a:sym typeface="Arial"/>
              </a:rPr>
              <a:t>pre-fire</a:t>
            </a:r>
            <a:r>
              <a:rPr b="0" i="1" lang="en" sz="1100" u="none" cap="none" strike="noStrike">
                <a:solidFill>
                  <a:srgbClr val="000000"/>
                </a:solidFill>
                <a:latin typeface="Arial"/>
                <a:ea typeface="Arial"/>
                <a:cs typeface="Arial"/>
                <a:sym typeface="Arial"/>
              </a:rPr>
              <a:t> </a:t>
            </a:r>
            <a:r>
              <a:rPr b="0" i="0" lang="en" sz="1100" u="none" cap="none" strike="noStrike">
                <a:solidFill>
                  <a:srgbClr val="000000"/>
                </a:solidFill>
                <a:latin typeface="Arial"/>
                <a:ea typeface="Arial"/>
                <a:cs typeface="Arial"/>
                <a:sym typeface="Arial"/>
              </a:rPr>
              <a:t>NAIP Imagery</a:t>
            </a:r>
            <a:endParaRPr b="0" i="0" sz="1100" u="none" cap="none" strike="noStrike">
              <a:solidFill>
                <a:srgbClr val="000000"/>
              </a:solidFill>
              <a:latin typeface="Arial"/>
              <a:ea typeface="Arial"/>
              <a:cs typeface="Arial"/>
              <a:sym typeface="Arial"/>
            </a:endParaRPr>
          </a:p>
        </p:txBody>
      </p:sp>
      <p:sp>
        <p:nvSpPr>
          <p:cNvPr id="343" name="Google Shape;343;p7"/>
          <p:cNvSpPr/>
          <p:nvPr/>
        </p:nvSpPr>
        <p:spPr>
          <a:xfrm>
            <a:off x="1021352" y="4240851"/>
            <a:ext cx="2744400" cy="359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Build Model </a:t>
            </a:r>
            <a:endParaRPr b="1" i="0" sz="1100" u="none" cap="none" strike="noStrike">
              <a:solidFill>
                <a:srgbClr val="000000"/>
              </a:solidFill>
              <a:latin typeface="Arial"/>
              <a:ea typeface="Arial"/>
              <a:cs typeface="Arial"/>
              <a:sym typeface="Arial"/>
            </a:endParaRPr>
          </a:p>
        </p:txBody>
      </p:sp>
      <p:sp>
        <p:nvSpPr>
          <p:cNvPr id="344" name="Google Shape;344;p7"/>
          <p:cNvSpPr txBox="1"/>
          <p:nvPr/>
        </p:nvSpPr>
        <p:spPr>
          <a:xfrm>
            <a:off x="421263" y="1477563"/>
            <a:ext cx="455400" cy="29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1</a:t>
            </a:r>
            <a:endParaRPr b="1" i="0" sz="1400" u="none" cap="none" strike="noStrike">
              <a:solidFill>
                <a:srgbClr val="000000"/>
              </a:solidFill>
              <a:latin typeface="Arial"/>
              <a:ea typeface="Arial"/>
              <a:cs typeface="Arial"/>
              <a:sym typeface="Arial"/>
            </a:endParaRPr>
          </a:p>
        </p:txBody>
      </p:sp>
      <p:sp>
        <p:nvSpPr>
          <p:cNvPr id="345" name="Google Shape;345;p7"/>
          <p:cNvSpPr txBox="1"/>
          <p:nvPr/>
        </p:nvSpPr>
        <p:spPr>
          <a:xfrm>
            <a:off x="421263" y="2183878"/>
            <a:ext cx="455400" cy="29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2</a:t>
            </a:r>
            <a:endParaRPr b="1" i="0" sz="1400" u="none" cap="none" strike="noStrike">
              <a:solidFill>
                <a:srgbClr val="000000"/>
              </a:solidFill>
              <a:latin typeface="Arial"/>
              <a:ea typeface="Arial"/>
              <a:cs typeface="Arial"/>
              <a:sym typeface="Arial"/>
            </a:endParaRPr>
          </a:p>
        </p:txBody>
      </p:sp>
      <p:sp>
        <p:nvSpPr>
          <p:cNvPr id="346" name="Google Shape;346;p7"/>
          <p:cNvSpPr txBox="1"/>
          <p:nvPr/>
        </p:nvSpPr>
        <p:spPr>
          <a:xfrm>
            <a:off x="421263" y="2869112"/>
            <a:ext cx="455400" cy="29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3</a:t>
            </a:r>
            <a:endParaRPr b="1" i="0" sz="1400" u="none" cap="none" strike="noStrike">
              <a:solidFill>
                <a:srgbClr val="000000"/>
              </a:solidFill>
              <a:latin typeface="Arial"/>
              <a:ea typeface="Arial"/>
              <a:cs typeface="Arial"/>
              <a:sym typeface="Arial"/>
            </a:endParaRPr>
          </a:p>
        </p:txBody>
      </p:sp>
      <p:sp>
        <p:nvSpPr>
          <p:cNvPr id="347" name="Google Shape;347;p7"/>
          <p:cNvSpPr txBox="1"/>
          <p:nvPr/>
        </p:nvSpPr>
        <p:spPr>
          <a:xfrm>
            <a:off x="421263" y="3624130"/>
            <a:ext cx="455400" cy="29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4</a:t>
            </a:r>
            <a:endParaRPr b="1" i="0" sz="1400" u="none" cap="none" strike="noStrike">
              <a:solidFill>
                <a:srgbClr val="000000"/>
              </a:solidFill>
              <a:latin typeface="Arial"/>
              <a:ea typeface="Arial"/>
              <a:cs typeface="Arial"/>
              <a:sym typeface="Arial"/>
            </a:endParaRPr>
          </a:p>
        </p:txBody>
      </p:sp>
      <p:sp>
        <p:nvSpPr>
          <p:cNvPr id="348" name="Google Shape;348;p7"/>
          <p:cNvSpPr txBox="1"/>
          <p:nvPr/>
        </p:nvSpPr>
        <p:spPr>
          <a:xfrm>
            <a:off x="421263" y="4307762"/>
            <a:ext cx="455400" cy="29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5</a:t>
            </a:r>
            <a:endParaRPr b="1" i="0" sz="1400" u="none" cap="none" strike="noStrike">
              <a:solidFill>
                <a:srgbClr val="000000"/>
              </a:solidFill>
              <a:latin typeface="Arial"/>
              <a:ea typeface="Arial"/>
              <a:cs typeface="Arial"/>
              <a:sym typeface="Arial"/>
            </a:endParaRPr>
          </a:p>
        </p:txBody>
      </p:sp>
      <p:cxnSp>
        <p:nvCxnSpPr>
          <p:cNvPr id="349" name="Google Shape;349;p7"/>
          <p:cNvCxnSpPr>
            <a:stCxn id="350" idx="2"/>
          </p:cNvCxnSpPr>
          <p:nvPr/>
        </p:nvCxnSpPr>
        <p:spPr>
          <a:xfrm>
            <a:off x="5078568" y="1928329"/>
            <a:ext cx="1800" cy="169800"/>
          </a:xfrm>
          <a:prstGeom prst="straightConnector1">
            <a:avLst/>
          </a:prstGeom>
          <a:noFill/>
          <a:ln cap="flat" cmpd="sng" w="19050">
            <a:solidFill>
              <a:srgbClr val="595959"/>
            </a:solidFill>
            <a:prstDash val="solid"/>
            <a:round/>
            <a:headEnd len="sm" w="sm" type="none"/>
            <a:tailEnd len="med" w="med" type="triangle"/>
          </a:ln>
        </p:spPr>
      </p:cxnSp>
      <p:cxnSp>
        <p:nvCxnSpPr>
          <p:cNvPr id="351" name="Google Shape;351;p7"/>
          <p:cNvCxnSpPr>
            <a:stCxn id="340" idx="2"/>
          </p:cNvCxnSpPr>
          <p:nvPr/>
        </p:nvCxnSpPr>
        <p:spPr>
          <a:xfrm>
            <a:off x="1657200" y="1959450"/>
            <a:ext cx="900" cy="134100"/>
          </a:xfrm>
          <a:prstGeom prst="straightConnector1">
            <a:avLst/>
          </a:prstGeom>
          <a:noFill/>
          <a:ln cap="flat" cmpd="sng" w="19050">
            <a:solidFill>
              <a:srgbClr val="595959"/>
            </a:solidFill>
            <a:prstDash val="solid"/>
            <a:round/>
            <a:headEnd len="sm" w="sm" type="none"/>
            <a:tailEnd len="med" w="med" type="triangle"/>
          </a:ln>
        </p:spPr>
      </p:cxnSp>
      <p:sp>
        <p:nvSpPr>
          <p:cNvPr id="352" name="Google Shape;352;p7"/>
          <p:cNvSpPr/>
          <p:nvPr/>
        </p:nvSpPr>
        <p:spPr>
          <a:xfrm>
            <a:off x="942598" y="2085588"/>
            <a:ext cx="1429200" cy="60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Bounding box (fire/year)</a:t>
            </a:r>
            <a:endParaRPr b="0" i="0" sz="1100" u="none" cap="none" strike="noStrike">
              <a:solidFill>
                <a:srgbClr val="000000"/>
              </a:solidFill>
              <a:latin typeface="Arial"/>
              <a:ea typeface="Arial"/>
              <a:cs typeface="Arial"/>
              <a:sym typeface="Arial"/>
            </a:endParaRPr>
          </a:p>
        </p:txBody>
      </p:sp>
      <p:sp>
        <p:nvSpPr>
          <p:cNvPr id="353" name="Google Shape;353;p7"/>
          <p:cNvSpPr/>
          <p:nvPr/>
        </p:nvSpPr>
        <p:spPr>
          <a:xfrm>
            <a:off x="2486850" y="3535025"/>
            <a:ext cx="1275600" cy="60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Create </a:t>
            </a:r>
            <a:r>
              <a:rPr b="0" i="1" lang="en" sz="1100" u="none" cap="none" strike="noStrike">
                <a:solidFill>
                  <a:srgbClr val="000000"/>
                </a:solidFill>
                <a:latin typeface="Arial"/>
                <a:ea typeface="Arial"/>
                <a:cs typeface="Arial"/>
                <a:sym typeface="Arial"/>
              </a:rPr>
              <a:t>RGB</a:t>
            </a:r>
            <a:r>
              <a:rPr b="0" i="0" lang="en" sz="1100" u="none" cap="none" strike="noStrike">
                <a:solidFill>
                  <a:srgbClr val="000000"/>
                </a:solidFill>
                <a:latin typeface="Arial"/>
                <a:ea typeface="Arial"/>
                <a:cs typeface="Arial"/>
                <a:sym typeface="Arial"/>
              </a:rPr>
              <a:t> Tiles</a:t>
            </a:r>
            <a:endParaRPr b="0" i="0" sz="1100" u="none" cap="none" strike="noStrike">
              <a:solidFill>
                <a:srgbClr val="000000"/>
              </a:solidFill>
              <a:latin typeface="Arial"/>
              <a:ea typeface="Arial"/>
              <a:cs typeface="Arial"/>
              <a:sym typeface="Arial"/>
            </a:endParaRPr>
          </a:p>
        </p:txBody>
      </p:sp>
      <p:sp>
        <p:nvSpPr>
          <p:cNvPr id="354" name="Google Shape;354;p7"/>
          <p:cNvSpPr/>
          <p:nvPr/>
        </p:nvSpPr>
        <p:spPr>
          <a:xfrm>
            <a:off x="1020300" y="3540575"/>
            <a:ext cx="1275600" cy="60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Building footprint Multi-channel* Image chips</a:t>
            </a:r>
            <a:endParaRPr b="0" i="0" sz="1100" u="none" cap="none" strike="noStrike">
              <a:solidFill>
                <a:srgbClr val="000000"/>
              </a:solidFill>
              <a:latin typeface="Arial"/>
              <a:ea typeface="Arial"/>
              <a:cs typeface="Arial"/>
              <a:sym typeface="Arial"/>
            </a:endParaRPr>
          </a:p>
        </p:txBody>
      </p:sp>
      <p:cxnSp>
        <p:nvCxnSpPr>
          <p:cNvPr id="355" name="Google Shape;355;p7"/>
          <p:cNvCxnSpPr>
            <a:endCxn id="354" idx="3"/>
          </p:cNvCxnSpPr>
          <p:nvPr/>
        </p:nvCxnSpPr>
        <p:spPr>
          <a:xfrm rot="10800000">
            <a:off x="2295900" y="3845075"/>
            <a:ext cx="2100" cy="4200"/>
          </a:xfrm>
          <a:prstGeom prst="straightConnector1">
            <a:avLst/>
          </a:prstGeom>
          <a:noFill/>
          <a:ln cap="flat" cmpd="sng" w="9525">
            <a:solidFill>
              <a:srgbClr val="0000FF"/>
            </a:solidFill>
            <a:prstDash val="dashDot"/>
            <a:round/>
            <a:headEnd len="sm" w="sm" type="none"/>
            <a:tailEnd len="sm" w="sm" type="none"/>
          </a:ln>
        </p:spPr>
      </p:cxnSp>
      <p:cxnSp>
        <p:nvCxnSpPr>
          <p:cNvPr id="356" name="Google Shape;356;p7"/>
          <p:cNvCxnSpPr/>
          <p:nvPr/>
        </p:nvCxnSpPr>
        <p:spPr>
          <a:xfrm>
            <a:off x="2298142" y="3847170"/>
            <a:ext cx="190800" cy="0"/>
          </a:xfrm>
          <a:prstGeom prst="straightConnector1">
            <a:avLst/>
          </a:prstGeom>
          <a:noFill/>
          <a:ln cap="flat" cmpd="sng" w="19050">
            <a:solidFill>
              <a:srgbClr val="666666"/>
            </a:solidFill>
            <a:prstDash val="solid"/>
            <a:round/>
            <a:headEnd len="sm" w="sm" type="none"/>
            <a:tailEnd len="sm" w="sm" type="none"/>
          </a:ln>
        </p:spPr>
      </p:cxnSp>
      <p:cxnSp>
        <p:nvCxnSpPr>
          <p:cNvPr id="357" name="Google Shape;357;p7"/>
          <p:cNvCxnSpPr>
            <a:endCxn id="354" idx="0"/>
          </p:cNvCxnSpPr>
          <p:nvPr/>
        </p:nvCxnSpPr>
        <p:spPr>
          <a:xfrm>
            <a:off x="1656300" y="2685275"/>
            <a:ext cx="1800" cy="855300"/>
          </a:xfrm>
          <a:prstGeom prst="straightConnector1">
            <a:avLst/>
          </a:prstGeom>
          <a:noFill/>
          <a:ln cap="flat" cmpd="sng" w="19050">
            <a:solidFill>
              <a:srgbClr val="595959"/>
            </a:solidFill>
            <a:prstDash val="solid"/>
            <a:round/>
            <a:headEnd len="sm" w="sm" type="none"/>
            <a:tailEnd len="med" w="med" type="triangle"/>
          </a:ln>
        </p:spPr>
      </p:cxnSp>
      <p:sp>
        <p:nvSpPr>
          <p:cNvPr id="358" name="Google Shape;358;p7"/>
          <p:cNvSpPr/>
          <p:nvPr/>
        </p:nvSpPr>
        <p:spPr>
          <a:xfrm>
            <a:off x="4439125" y="930600"/>
            <a:ext cx="4091100" cy="293700"/>
          </a:xfrm>
          <a:prstGeom prst="rect">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II. Structural Damage Assessment </a:t>
            </a:r>
            <a:endParaRPr b="1" i="0" sz="1200" u="none" cap="none" strike="noStrike">
              <a:solidFill>
                <a:srgbClr val="000000"/>
              </a:solidFill>
              <a:latin typeface="Arial"/>
              <a:ea typeface="Arial"/>
              <a:cs typeface="Arial"/>
              <a:sym typeface="Arial"/>
            </a:endParaRPr>
          </a:p>
        </p:txBody>
      </p:sp>
      <p:sp>
        <p:nvSpPr>
          <p:cNvPr id="350" name="Google Shape;350;p7"/>
          <p:cNvSpPr/>
          <p:nvPr/>
        </p:nvSpPr>
        <p:spPr>
          <a:xfrm>
            <a:off x="4440768" y="1319329"/>
            <a:ext cx="1275600" cy="60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Building Footprints (Predicted)**</a:t>
            </a:r>
            <a:endParaRPr b="1" i="0" sz="1100" u="none" cap="none" strike="noStrike">
              <a:solidFill>
                <a:srgbClr val="000000"/>
              </a:solidFill>
              <a:latin typeface="Arial"/>
              <a:ea typeface="Arial"/>
              <a:cs typeface="Arial"/>
              <a:sym typeface="Arial"/>
            </a:endParaRPr>
          </a:p>
        </p:txBody>
      </p:sp>
      <p:cxnSp>
        <p:nvCxnSpPr>
          <p:cNvPr id="359" name="Google Shape;359;p7"/>
          <p:cNvCxnSpPr>
            <a:stCxn id="360" idx="2"/>
          </p:cNvCxnSpPr>
          <p:nvPr/>
        </p:nvCxnSpPr>
        <p:spPr>
          <a:xfrm>
            <a:off x="6520200" y="1928329"/>
            <a:ext cx="6300" cy="166500"/>
          </a:xfrm>
          <a:prstGeom prst="straightConnector1">
            <a:avLst/>
          </a:prstGeom>
          <a:noFill/>
          <a:ln cap="flat" cmpd="sng" w="19050">
            <a:solidFill>
              <a:srgbClr val="595959"/>
            </a:solidFill>
            <a:prstDash val="solid"/>
            <a:round/>
            <a:headEnd len="sm" w="sm" type="none"/>
            <a:tailEnd len="med" w="med" type="triangle"/>
          </a:ln>
        </p:spPr>
      </p:cxnSp>
      <p:sp>
        <p:nvSpPr>
          <p:cNvPr id="361" name="Google Shape;361;p7"/>
          <p:cNvSpPr/>
          <p:nvPr/>
        </p:nvSpPr>
        <p:spPr>
          <a:xfrm>
            <a:off x="7254600" y="2808425"/>
            <a:ext cx="1275600" cy="60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Extract </a:t>
            </a:r>
            <a:r>
              <a:rPr b="1" i="1" lang="en" sz="1100" u="none" cap="none" strike="noStrike">
                <a:solidFill>
                  <a:srgbClr val="000000"/>
                </a:solidFill>
                <a:latin typeface="Arial"/>
                <a:ea typeface="Arial"/>
                <a:cs typeface="Arial"/>
                <a:sym typeface="Arial"/>
              </a:rPr>
              <a:t>post-fire </a:t>
            </a:r>
            <a:r>
              <a:rPr b="0" i="0" lang="en" sz="1100" u="none" cap="none" strike="noStrike">
                <a:solidFill>
                  <a:srgbClr val="000000"/>
                </a:solidFill>
                <a:latin typeface="Arial"/>
                <a:ea typeface="Arial"/>
                <a:cs typeface="Arial"/>
                <a:sym typeface="Arial"/>
              </a:rPr>
              <a:t>NAIP Imagery</a:t>
            </a:r>
            <a:endParaRPr b="0" i="0" sz="1100" u="none" cap="none" strike="noStrike">
              <a:solidFill>
                <a:srgbClr val="000000"/>
              </a:solidFill>
              <a:latin typeface="Arial"/>
              <a:ea typeface="Arial"/>
              <a:cs typeface="Arial"/>
              <a:sym typeface="Arial"/>
            </a:endParaRPr>
          </a:p>
        </p:txBody>
      </p:sp>
      <p:cxnSp>
        <p:nvCxnSpPr>
          <p:cNvPr id="362" name="Google Shape;362;p7"/>
          <p:cNvCxnSpPr/>
          <p:nvPr/>
        </p:nvCxnSpPr>
        <p:spPr>
          <a:xfrm>
            <a:off x="5810425" y="2707200"/>
            <a:ext cx="5700" cy="1527300"/>
          </a:xfrm>
          <a:prstGeom prst="straightConnector1">
            <a:avLst/>
          </a:prstGeom>
          <a:noFill/>
          <a:ln cap="flat" cmpd="sng" w="19050">
            <a:solidFill>
              <a:srgbClr val="595959"/>
            </a:solidFill>
            <a:prstDash val="solid"/>
            <a:round/>
            <a:headEnd len="sm" w="sm" type="none"/>
            <a:tailEnd len="med" w="med" type="triangle"/>
          </a:ln>
        </p:spPr>
      </p:cxnSp>
      <p:sp>
        <p:nvSpPr>
          <p:cNvPr id="363" name="Google Shape;363;p7"/>
          <p:cNvSpPr/>
          <p:nvPr/>
        </p:nvSpPr>
        <p:spPr>
          <a:xfrm>
            <a:off x="4510199" y="4240850"/>
            <a:ext cx="4020000" cy="359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Build Model </a:t>
            </a:r>
            <a:endParaRPr b="1" i="0" sz="1100" u="none" cap="none" strike="noStrike">
              <a:solidFill>
                <a:srgbClr val="000000"/>
              </a:solidFill>
              <a:latin typeface="Arial"/>
              <a:ea typeface="Arial"/>
              <a:cs typeface="Arial"/>
              <a:sym typeface="Arial"/>
            </a:endParaRPr>
          </a:p>
        </p:txBody>
      </p:sp>
      <p:cxnSp>
        <p:nvCxnSpPr>
          <p:cNvPr id="364" name="Google Shape;364;p7"/>
          <p:cNvCxnSpPr/>
          <p:nvPr/>
        </p:nvCxnSpPr>
        <p:spPr>
          <a:xfrm>
            <a:off x="7885950" y="3425700"/>
            <a:ext cx="6600" cy="801300"/>
          </a:xfrm>
          <a:prstGeom prst="straightConnector1">
            <a:avLst/>
          </a:prstGeom>
          <a:noFill/>
          <a:ln cap="flat" cmpd="sng" w="19050">
            <a:solidFill>
              <a:srgbClr val="595959"/>
            </a:solidFill>
            <a:prstDash val="solid"/>
            <a:round/>
            <a:headEnd len="sm" w="sm" type="none"/>
            <a:tailEnd len="med" w="med" type="triangle"/>
          </a:ln>
        </p:spPr>
      </p:cxnSp>
      <p:sp>
        <p:nvSpPr>
          <p:cNvPr id="365" name="Google Shape;365;p7"/>
          <p:cNvSpPr txBox="1"/>
          <p:nvPr>
            <p:ph type="title"/>
          </p:nvPr>
        </p:nvSpPr>
        <p:spPr>
          <a:xfrm>
            <a:off x="311700" y="1598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Workflow </a:t>
            </a:r>
            <a:endParaRPr/>
          </a:p>
        </p:txBody>
      </p:sp>
      <p:sp>
        <p:nvSpPr>
          <p:cNvPr id="366" name="Google Shape;366;p7"/>
          <p:cNvSpPr txBox="1"/>
          <p:nvPr/>
        </p:nvSpPr>
        <p:spPr>
          <a:xfrm>
            <a:off x="876675" y="4639800"/>
            <a:ext cx="3172500" cy="42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000000"/>
                </a:solidFill>
                <a:latin typeface="Open Sans"/>
                <a:ea typeface="Open Sans"/>
                <a:cs typeface="Open Sans"/>
                <a:sym typeface="Open Sans"/>
              </a:rPr>
              <a:t>* (1) Footprint, (2) Boundary, (3) Contact</a:t>
            </a:r>
            <a:endParaRPr b="0" i="1" sz="8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000000"/>
                </a:solidFill>
                <a:latin typeface="Open Sans"/>
                <a:ea typeface="Open Sans"/>
                <a:cs typeface="Open Sans"/>
                <a:sym typeface="Open Sans"/>
              </a:rPr>
              <a:t>** Based on model evaluation &amp; NAIP availability ≤ 2017/18’</a:t>
            </a:r>
            <a:endParaRPr b="0" i="1" sz="800" u="none" cap="none" strike="noStrike">
              <a:solidFill>
                <a:srgbClr val="000000"/>
              </a:solidFill>
              <a:latin typeface="Open Sans"/>
              <a:ea typeface="Open Sans"/>
              <a:cs typeface="Open Sans"/>
              <a:sym typeface="Open Sans"/>
            </a:endParaRPr>
          </a:p>
        </p:txBody>
      </p:sp>
      <p:sp>
        <p:nvSpPr>
          <p:cNvPr id="360" name="Google Shape;360;p7"/>
          <p:cNvSpPr/>
          <p:nvPr/>
        </p:nvSpPr>
        <p:spPr>
          <a:xfrm>
            <a:off x="5882400" y="1319329"/>
            <a:ext cx="1275600" cy="609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Damage Assessment Ground Survey</a:t>
            </a:r>
            <a:endParaRPr b="1" i="0" sz="1100" u="none" cap="none" strike="noStrike">
              <a:solidFill>
                <a:srgbClr val="000000"/>
              </a:solidFill>
              <a:latin typeface="Arial"/>
              <a:ea typeface="Arial"/>
              <a:cs typeface="Arial"/>
              <a:sym typeface="Arial"/>
            </a:endParaRPr>
          </a:p>
        </p:txBody>
      </p:sp>
      <p:cxnSp>
        <p:nvCxnSpPr>
          <p:cNvPr id="367" name="Google Shape;367;p7"/>
          <p:cNvCxnSpPr>
            <a:stCxn id="343" idx="3"/>
            <a:endCxn id="350" idx="1"/>
          </p:cNvCxnSpPr>
          <p:nvPr/>
        </p:nvCxnSpPr>
        <p:spPr>
          <a:xfrm flipH="1" rot="10800000">
            <a:off x="3765752" y="1623951"/>
            <a:ext cx="675000" cy="2796600"/>
          </a:xfrm>
          <a:prstGeom prst="bentConnector3">
            <a:avLst>
              <a:gd fmla="val 50001" name="adj1"/>
            </a:avLst>
          </a:prstGeom>
          <a:noFill/>
          <a:ln cap="flat" cmpd="sng" w="9525">
            <a:solidFill>
              <a:schemeClr val="dk2"/>
            </a:solidFill>
            <a:prstDash val="solid"/>
            <a:round/>
            <a:headEnd len="sm" w="sm" type="none"/>
            <a:tailEnd len="med" w="med" type="triangle"/>
          </a:ln>
        </p:spPr>
      </p:cxnSp>
      <p:sp>
        <p:nvSpPr>
          <p:cNvPr id="368" name="Google Shape;368;p7"/>
          <p:cNvSpPr/>
          <p:nvPr/>
        </p:nvSpPr>
        <p:spPr>
          <a:xfrm>
            <a:off x="4007850" y="2771275"/>
            <a:ext cx="190800" cy="1698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7"/>
          <p:cNvSpPr/>
          <p:nvPr/>
        </p:nvSpPr>
        <p:spPr>
          <a:xfrm>
            <a:off x="817800" y="4840325"/>
            <a:ext cx="124800" cy="1293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a55c146384_0_0"/>
          <p:cNvSpPr txBox="1"/>
          <p:nvPr>
            <p:ph type="title"/>
          </p:nvPr>
        </p:nvSpPr>
        <p:spPr>
          <a:xfrm>
            <a:off x="311700" y="1598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Modelling Framework</a:t>
            </a:r>
            <a:r>
              <a:rPr lang="en"/>
              <a:t> </a:t>
            </a:r>
            <a:endParaRPr/>
          </a:p>
        </p:txBody>
      </p:sp>
      <p:sp>
        <p:nvSpPr>
          <p:cNvPr id="375" name="Google Shape;375;ga55c146384_0_0"/>
          <p:cNvSpPr txBox="1"/>
          <p:nvPr/>
        </p:nvSpPr>
        <p:spPr>
          <a:xfrm>
            <a:off x="460400" y="848850"/>
            <a:ext cx="7654200" cy="3834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U-Net semantic segmentation model architecture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Used fastai’s </a:t>
            </a:r>
            <a:r>
              <a:rPr lang="en" sz="1200" u="sng">
                <a:latin typeface="Times New Roman"/>
                <a:ea typeface="Times New Roman"/>
                <a:cs typeface="Times New Roman"/>
                <a:sym typeface="Times New Roman"/>
                <a:hlinkClick r:id="rId3"/>
              </a:rPr>
              <a:t>Dynamic Unet</a:t>
            </a:r>
            <a:r>
              <a:rPr lang="en" sz="1200">
                <a:latin typeface="Times New Roman"/>
                <a:ea typeface="Times New Roman"/>
                <a:cs typeface="Times New Roman"/>
                <a:sym typeface="Times New Roman"/>
              </a:rPr>
              <a:t> model with an ImageNet-pretrained resnet 34 encoder.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Multi-combination loss function: Dice Loss &amp; Focal Loss</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Annotation includes 3 labels (footprint, boundary, and contact). Used the combination loss for its ability to fine-tune the weights for each class to account for disproportionate sampling w/ ‘contact’ class.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Ran around ~100 epochs (model performance reached a plateau) </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saved best model for every 20 epochs to rerun with slightly different parameters and learning rates based on the fastai’s learner suggestion and performance metrics. </a:t>
            </a:r>
            <a:endParaRPr sz="1200">
              <a:latin typeface="Times New Roman"/>
              <a:ea typeface="Times New Roman"/>
              <a:cs typeface="Times New Roman"/>
              <a:sym typeface="Times New Roman"/>
            </a:endParaRPr>
          </a:p>
        </p:txBody>
      </p:sp>
      <p:pic>
        <p:nvPicPr>
          <p:cNvPr id="376" name="Google Shape;376;ga55c146384_0_0"/>
          <p:cNvPicPr preferRelativeResize="0"/>
          <p:nvPr/>
        </p:nvPicPr>
        <p:blipFill>
          <a:blip r:embed="rId4">
            <a:alphaModFix/>
          </a:blip>
          <a:stretch>
            <a:fillRect/>
          </a:stretch>
        </p:blipFill>
        <p:spPr>
          <a:xfrm>
            <a:off x="2661675" y="2571750"/>
            <a:ext cx="3163698" cy="2457476"/>
          </a:xfrm>
          <a:prstGeom prst="rect">
            <a:avLst/>
          </a:prstGeom>
          <a:noFill/>
          <a:ln>
            <a:noFill/>
          </a:ln>
        </p:spPr>
      </p:pic>
      <p:sp>
        <p:nvSpPr>
          <p:cNvPr id="377" name="Google Shape;377;ga55c146384_0_0"/>
          <p:cNvSpPr txBox="1"/>
          <p:nvPr/>
        </p:nvSpPr>
        <p:spPr>
          <a:xfrm>
            <a:off x="5825375" y="4532025"/>
            <a:ext cx="30000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Sample illustration from: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https://arxiv.org/pdf/1505.04597.pdf</a:t>
            </a:r>
            <a:endParaRPr sz="12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8"/>
          <p:cNvSpPr txBox="1"/>
          <p:nvPr>
            <p:ph type="title"/>
          </p:nvPr>
        </p:nvSpPr>
        <p:spPr>
          <a:xfrm>
            <a:off x="311700" y="1598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[3] NAIP Extraction</a:t>
            </a:r>
            <a:endParaRPr/>
          </a:p>
        </p:txBody>
      </p:sp>
      <p:pic>
        <p:nvPicPr>
          <p:cNvPr id="383" name="Google Shape;383;p8"/>
          <p:cNvPicPr preferRelativeResize="0"/>
          <p:nvPr/>
        </p:nvPicPr>
        <p:blipFill rotWithShape="1">
          <a:blip r:embed="rId3">
            <a:alphaModFix/>
          </a:blip>
          <a:srcRect b="0" l="10092" r="20538" t="0"/>
          <a:stretch/>
        </p:blipFill>
        <p:spPr>
          <a:xfrm>
            <a:off x="130650" y="867275"/>
            <a:ext cx="3092676" cy="3971425"/>
          </a:xfrm>
          <a:prstGeom prst="rect">
            <a:avLst/>
          </a:prstGeom>
          <a:noFill/>
          <a:ln cap="flat" cmpd="sng" w="19050">
            <a:solidFill>
              <a:schemeClr val="dk2"/>
            </a:solidFill>
            <a:prstDash val="solid"/>
            <a:round/>
            <a:headEnd len="sm" w="sm" type="none"/>
            <a:tailEnd len="sm" w="sm" type="none"/>
          </a:ln>
        </p:spPr>
      </p:pic>
      <p:cxnSp>
        <p:nvCxnSpPr>
          <p:cNvPr id="384" name="Google Shape;384;p8"/>
          <p:cNvCxnSpPr/>
          <p:nvPr/>
        </p:nvCxnSpPr>
        <p:spPr>
          <a:xfrm flipH="1" rot="10800000">
            <a:off x="624175" y="850150"/>
            <a:ext cx="2730900" cy="1305000"/>
          </a:xfrm>
          <a:prstGeom prst="straightConnector1">
            <a:avLst/>
          </a:prstGeom>
          <a:noFill/>
          <a:ln cap="flat" cmpd="sng" w="9525">
            <a:solidFill>
              <a:srgbClr val="980000"/>
            </a:solidFill>
            <a:prstDash val="dash"/>
            <a:round/>
            <a:headEnd len="sm" w="sm" type="none"/>
            <a:tailEnd len="sm" w="sm" type="none"/>
          </a:ln>
        </p:spPr>
      </p:cxnSp>
      <p:cxnSp>
        <p:nvCxnSpPr>
          <p:cNvPr id="385" name="Google Shape;385;p8"/>
          <p:cNvCxnSpPr/>
          <p:nvPr/>
        </p:nvCxnSpPr>
        <p:spPr>
          <a:xfrm>
            <a:off x="635125" y="2220950"/>
            <a:ext cx="2719800" cy="339900"/>
          </a:xfrm>
          <a:prstGeom prst="straightConnector1">
            <a:avLst/>
          </a:prstGeom>
          <a:noFill/>
          <a:ln cap="flat" cmpd="sng" w="9525">
            <a:solidFill>
              <a:srgbClr val="980000"/>
            </a:solidFill>
            <a:prstDash val="dash"/>
            <a:round/>
            <a:headEnd len="sm" w="sm" type="none"/>
            <a:tailEnd len="sm" w="sm" type="none"/>
          </a:ln>
        </p:spPr>
      </p:cxnSp>
      <p:pic>
        <p:nvPicPr>
          <p:cNvPr id="386" name="Google Shape;386;p8"/>
          <p:cNvPicPr preferRelativeResize="0"/>
          <p:nvPr/>
        </p:nvPicPr>
        <p:blipFill rotWithShape="1">
          <a:blip r:embed="rId4">
            <a:alphaModFix/>
          </a:blip>
          <a:srcRect b="0" l="0" r="0" t="0"/>
          <a:stretch/>
        </p:blipFill>
        <p:spPr>
          <a:xfrm>
            <a:off x="3336088" y="2843650"/>
            <a:ext cx="2260525" cy="1900200"/>
          </a:xfrm>
          <a:prstGeom prst="rect">
            <a:avLst/>
          </a:prstGeom>
          <a:noFill/>
          <a:ln cap="flat" cmpd="sng" w="19050">
            <a:solidFill>
              <a:schemeClr val="dk2"/>
            </a:solidFill>
            <a:prstDash val="solid"/>
            <a:round/>
            <a:headEnd len="sm" w="sm" type="none"/>
            <a:tailEnd len="sm" w="sm" type="none"/>
          </a:ln>
        </p:spPr>
      </p:pic>
      <p:pic>
        <p:nvPicPr>
          <p:cNvPr id="387" name="Google Shape;387;p8"/>
          <p:cNvPicPr preferRelativeResize="0"/>
          <p:nvPr/>
        </p:nvPicPr>
        <p:blipFill rotWithShape="1">
          <a:blip r:embed="rId5">
            <a:alphaModFix/>
          </a:blip>
          <a:srcRect b="0" l="0" r="0" t="0"/>
          <a:stretch/>
        </p:blipFill>
        <p:spPr>
          <a:xfrm>
            <a:off x="3359588" y="850150"/>
            <a:ext cx="2030024" cy="1691675"/>
          </a:xfrm>
          <a:prstGeom prst="rect">
            <a:avLst/>
          </a:prstGeom>
          <a:noFill/>
          <a:ln cap="flat" cmpd="sng" w="19050">
            <a:solidFill>
              <a:srgbClr val="980000"/>
            </a:solidFill>
            <a:prstDash val="solid"/>
            <a:round/>
            <a:headEnd len="sm" w="sm" type="none"/>
            <a:tailEnd len="sm" w="sm" type="none"/>
          </a:ln>
        </p:spPr>
      </p:pic>
      <p:pic>
        <p:nvPicPr>
          <p:cNvPr id="388" name="Google Shape;388;p8"/>
          <p:cNvPicPr preferRelativeResize="0"/>
          <p:nvPr/>
        </p:nvPicPr>
        <p:blipFill rotWithShape="1">
          <a:blip r:embed="rId6">
            <a:alphaModFix/>
          </a:blip>
          <a:srcRect b="0" l="0" r="0" t="0"/>
          <a:stretch/>
        </p:blipFill>
        <p:spPr>
          <a:xfrm>
            <a:off x="5653475" y="4036449"/>
            <a:ext cx="690947" cy="707400"/>
          </a:xfrm>
          <a:prstGeom prst="rect">
            <a:avLst/>
          </a:prstGeom>
          <a:noFill/>
          <a:ln>
            <a:noFill/>
          </a:ln>
        </p:spPr>
      </p:pic>
      <p:pic>
        <p:nvPicPr>
          <p:cNvPr id="389" name="Google Shape;389;p8"/>
          <p:cNvPicPr preferRelativeResize="0"/>
          <p:nvPr/>
        </p:nvPicPr>
        <p:blipFill rotWithShape="1">
          <a:blip r:embed="rId7">
            <a:alphaModFix/>
          </a:blip>
          <a:srcRect b="0" l="0" r="0" t="0"/>
          <a:stretch/>
        </p:blipFill>
        <p:spPr>
          <a:xfrm>
            <a:off x="7413297" y="1352863"/>
            <a:ext cx="1652578" cy="2334176"/>
          </a:xfrm>
          <a:prstGeom prst="rect">
            <a:avLst/>
          </a:prstGeom>
          <a:noFill/>
          <a:ln cap="flat" cmpd="sng" w="19050">
            <a:solidFill>
              <a:srgbClr val="FFFF00"/>
            </a:solidFill>
            <a:prstDash val="solid"/>
            <a:round/>
            <a:headEnd len="sm" w="sm" type="none"/>
            <a:tailEnd len="sm" w="sm" type="none"/>
          </a:ln>
        </p:spPr>
      </p:pic>
      <p:pic>
        <p:nvPicPr>
          <p:cNvPr id="390" name="Google Shape;390;p8"/>
          <p:cNvPicPr preferRelativeResize="0"/>
          <p:nvPr/>
        </p:nvPicPr>
        <p:blipFill rotWithShape="1">
          <a:blip r:embed="rId8">
            <a:alphaModFix/>
          </a:blip>
          <a:srcRect b="0" l="0" r="0" t="0"/>
          <a:stretch/>
        </p:blipFill>
        <p:spPr>
          <a:xfrm>
            <a:off x="5709375" y="1352863"/>
            <a:ext cx="1652578" cy="2334171"/>
          </a:xfrm>
          <a:prstGeom prst="rect">
            <a:avLst/>
          </a:prstGeom>
          <a:noFill/>
          <a:ln cap="flat" cmpd="sng" w="19050">
            <a:solidFill>
              <a:srgbClr val="FFFF00"/>
            </a:solidFill>
            <a:prstDash val="solid"/>
            <a:round/>
            <a:headEnd len="sm" w="sm" type="none"/>
            <a:tailEnd len="sm" w="sm" type="none"/>
          </a:ln>
        </p:spPr>
      </p:pic>
      <p:sp>
        <p:nvSpPr>
          <p:cNvPr id="391" name="Google Shape;391;p8"/>
          <p:cNvSpPr txBox="1"/>
          <p:nvPr/>
        </p:nvSpPr>
        <p:spPr>
          <a:xfrm>
            <a:off x="6131563" y="3623800"/>
            <a:ext cx="808200" cy="33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Pre-fire</a:t>
            </a:r>
            <a:endParaRPr b="1" i="0" sz="1100" u="none" cap="none" strike="noStrike">
              <a:solidFill>
                <a:srgbClr val="000000"/>
              </a:solidFill>
              <a:latin typeface="Open Sans"/>
              <a:ea typeface="Open Sans"/>
              <a:cs typeface="Open Sans"/>
              <a:sym typeface="Open Sans"/>
            </a:endParaRPr>
          </a:p>
        </p:txBody>
      </p:sp>
      <p:sp>
        <p:nvSpPr>
          <p:cNvPr id="392" name="Google Shape;392;p8"/>
          <p:cNvSpPr txBox="1"/>
          <p:nvPr/>
        </p:nvSpPr>
        <p:spPr>
          <a:xfrm>
            <a:off x="7754750" y="3623800"/>
            <a:ext cx="962100" cy="33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Post-fire</a:t>
            </a:r>
            <a:endParaRPr b="1" i="0" sz="1100" u="none" cap="none" strike="noStrike">
              <a:solidFill>
                <a:srgbClr val="000000"/>
              </a:solidFill>
              <a:latin typeface="Open Sans"/>
              <a:ea typeface="Open Sans"/>
              <a:cs typeface="Open Sans"/>
              <a:sym typeface="Open Sans"/>
            </a:endParaRPr>
          </a:p>
        </p:txBody>
      </p:sp>
      <p:sp>
        <p:nvSpPr>
          <p:cNvPr id="393" name="Google Shape;393;p8"/>
          <p:cNvSpPr/>
          <p:nvPr/>
        </p:nvSpPr>
        <p:spPr>
          <a:xfrm>
            <a:off x="4095963" y="3315525"/>
            <a:ext cx="288600" cy="3399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8"/>
          <p:cNvSpPr txBox="1"/>
          <p:nvPr/>
        </p:nvSpPr>
        <p:spPr>
          <a:xfrm>
            <a:off x="3717299" y="2503750"/>
            <a:ext cx="14193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pen Sans"/>
                <a:ea typeface="Open Sans"/>
                <a:cs typeface="Open Sans"/>
                <a:sym typeface="Open Sans"/>
              </a:rPr>
              <a:t>Building Footprints</a:t>
            </a:r>
            <a:endParaRPr b="1" i="0" sz="1000" u="none" cap="none" strike="noStrike">
              <a:solidFill>
                <a:srgbClr val="000000"/>
              </a:solidFill>
              <a:latin typeface="Open Sans"/>
              <a:ea typeface="Open Sans"/>
              <a:cs typeface="Open Sans"/>
              <a:sym typeface="Open Sans"/>
            </a:endParaRPr>
          </a:p>
        </p:txBody>
      </p:sp>
      <p:sp>
        <p:nvSpPr>
          <p:cNvPr id="395" name="Google Shape;395;p8"/>
          <p:cNvSpPr txBox="1"/>
          <p:nvPr/>
        </p:nvSpPr>
        <p:spPr>
          <a:xfrm>
            <a:off x="3677050" y="4706850"/>
            <a:ext cx="1641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pen Sans"/>
                <a:ea typeface="Open Sans"/>
                <a:cs typeface="Open Sans"/>
                <a:sym typeface="Open Sans"/>
              </a:rPr>
              <a:t>NAIP &amp; Damage Survey</a:t>
            </a:r>
            <a:endParaRPr b="1" i="0" sz="1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9"/>
          <p:cNvSpPr txBox="1"/>
          <p:nvPr>
            <p:ph type="title"/>
          </p:nvPr>
        </p:nvSpPr>
        <p:spPr>
          <a:xfrm>
            <a:off x="311700" y="60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Footprint Detection</a:t>
            </a:r>
            <a:endParaRPr/>
          </a:p>
        </p:txBody>
      </p:sp>
      <p:pic>
        <p:nvPicPr>
          <p:cNvPr id="401" name="Google Shape;401;p9"/>
          <p:cNvPicPr preferRelativeResize="0"/>
          <p:nvPr/>
        </p:nvPicPr>
        <p:blipFill rotWithShape="1">
          <a:blip r:embed="rId3">
            <a:alphaModFix/>
          </a:blip>
          <a:srcRect b="0" l="0" r="0" t="0"/>
          <a:stretch/>
        </p:blipFill>
        <p:spPr>
          <a:xfrm>
            <a:off x="4082190" y="768150"/>
            <a:ext cx="3559836" cy="4163272"/>
          </a:xfrm>
          <a:prstGeom prst="rect">
            <a:avLst/>
          </a:prstGeom>
          <a:noFill/>
          <a:ln>
            <a:noFill/>
          </a:ln>
        </p:spPr>
      </p:pic>
      <p:pic>
        <p:nvPicPr>
          <p:cNvPr id="402" name="Google Shape;402;p9"/>
          <p:cNvPicPr preferRelativeResize="0"/>
          <p:nvPr/>
        </p:nvPicPr>
        <p:blipFill rotWithShape="1">
          <a:blip r:embed="rId4">
            <a:alphaModFix/>
          </a:blip>
          <a:srcRect b="0" l="0" r="0" t="0"/>
          <a:stretch/>
        </p:blipFill>
        <p:spPr>
          <a:xfrm>
            <a:off x="311700" y="768152"/>
            <a:ext cx="3406128" cy="4163274"/>
          </a:xfrm>
          <a:prstGeom prst="rect">
            <a:avLst/>
          </a:prstGeom>
          <a:noFill/>
          <a:ln>
            <a:noFill/>
          </a:ln>
        </p:spPr>
      </p:pic>
      <p:sp>
        <p:nvSpPr>
          <p:cNvPr id="403" name="Google Shape;403;p9"/>
          <p:cNvSpPr txBox="1"/>
          <p:nvPr/>
        </p:nvSpPr>
        <p:spPr>
          <a:xfrm>
            <a:off x="7610475" y="1524000"/>
            <a:ext cx="1419300" cy="11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FF"/>
                </a:solidFill>
                <a:latin typeface="Open Sans"/>
                <a:ea typeface="Open Sans"/>
                <a:cs typeface="Open Sans"/>
                <a:sym typeface="Open Sans"/>
              </a:rPr>
              <a:t>Example where groundtruth lacked building footprints in certain areas, but model was able to capture.</a:t>
            </a:r>
            <a:endParaRPr b="0" i="0" sz="1000" u="none" cap="none" strike="noStrike">
              <a:solidFill>
                <a:srgbClr val="0000FF"/>
              </a:solidFill>
              <a:latin typeface="Open Sans"/>
              <a:ea typeface="Open Sans"/>
              <a:cs typeface="Open Sans"/>
              <a:sym typeface="Open Sans"/>
            </a:endParaRPr>
          </a:p>
        </p:txBody>
      </p:sp>
      <p:sp>
        <p:nvSpPr>
          <p:cNvPr id="404" name="Google Shape;404;p9"/>
          <p:cNvSpPr/>
          <p:nvPr/>
        </p:nvSpPr>
        <p:spPr>
          <a:xfrm>
            <a:off x="6245425" y="1524000"/>
            <a:ext cx="1105500" cy="1047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0"/>
          <p:cNvSpPr txBox="1"/>
          <p:nvPr>
            <p:ph type="title"/>
          </p:nvPr>
        </p:nvSpPr>
        <p:spPr>
          <a:xfrm>
            <a:off x="311700" y="459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Prediction &amp; Inference w/ Post-Fire Images</a:t>
            </a:r>
            <a:endParaRPr/>
          </a:p>
        </p:txBody>
      </p:sp>
      <p:pic>
        <p:nvPicPr>
          <p:cNvPr id="410" name="Google Shape;410;p10"/>
          <p:cNvPicPr preferRelativeResize="0"/>
          <p:nvPr/>
        </p:nvPicPr>
        <p:blipFill rotWithShape="1">
          <a:blip r:embed="rId3">
            <a:alphaModFix/>
          </a:blip>
          <a:srcRect b="0" l="0" r="0" t="0"/>
          <a:stretch/>
        </p:blipFill>
        <p:spPr>
          <a:xfrm>
            <a:off x="785825" y="1093275"/>
            <a:ext cx="7331658" cy="1992085"/>
          </a:xfrm>
          <a:prstGeom prst="rect">
            <a:avLst/>
          </a:prstGeom>
          <a:noFill/>
          <a:ln>
            <a:noFill/>
          </a:ln>
        </p:spPr>
      </p:pic>
      <p:pic>
        <p:nvPicPr>
          <p:cNvPr id="411" name="Google Shape;411;p10"/>
          <p:cNvPicPr preferRelativeResize="0"/>
          <p:nvPr/>
        </p:nvPicPr>
        <p:blipFill rotWithShape="1">
          <a:blip r:embed="rId4">
            <a:alphaModFix/>
          </a:blip>
          <a:srcRect b="0" l="0" r="0" t="0"/>
          <a:stretch/>
        </p:blipFill>
        <p:spPr>
          <a:xfrm>
            <a:off x="785825" y="3114466"/>
            <a:ext cx="7387600" cy="1992083"/>
          </a:xfrm>
          <a:prstGeom prst="rect">
            <a:avLst/>
          </a:prstGeom>
          <a:noFill/>
          <a:ln>
            <a:noFill/>
          </a:ln>
        </p:spPr>
      </p:pic>
      <p:sp>
        <p:nvSpPr>
          <p:cNvPr id="412" name="Google Shape;412;p10"/>
          <p:cNvSpPr txBox="1"/>
          <p:nvPr/>
        </p:nvSpPr>
        <p:spPr>
          <a:xfrm>
            <a:off x="1948806" y="753375"/>
            <a:ext cx="1184700" cy="33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Open Sans"/>
                <a:ea typeface="Open Sans"/>
                <a:cs typeface="Open Sans"/>
                <a:sym typeface="Open Sans"/>
              </a:rPr>
              <a:t>Post-fire</a:t>
            </a:r>
            <a:endParaRPr b="1" i="0" sz="1300" u="none" cap="none" strike="noStrike">
              <a:solidFill>
                <a:srgbClr val="000000"/>
              </a:solidFill>
              <a:latin typeface="Open Sans"/>
              <a:ea typeface="Open Sans"/>
              <a:cs typeface="Open Sans"/>
              <a:sym typeface="Open Sans"/>
            </a:endParaRPr>
          </a:p>
        </p:txBody>
      </p:sp>
      <p:sp>
        <p:nvSpPr>
          <p:cNvPr id="413" name="Google Shape;413;p10"/>
          <p:cNvSpPr txBox="1"/>
          <p:nvPr/>
        </p:nvSpPr>
        <p:spPr>
          <a:xfrm>
            <a:off x="5851913" y="753375"/>
            <a:ext cx="962100" cy="339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Open Sans"/>
                <a:ea typeface="Open Sans"/>
                <a:cs typeface="Open Sans"/>
                <a:sym typeface="Open Sans"/>
              </a:rPr>
              <a:t>Pre-fire</a:t>
            </a:r>
            <a:endParaRPr b="1" i="0" sz="13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11"/>
          <p:cNvPicPr preferRelativeResize="0"/>
          <p:nvPr/>
        </p:nvPicPr>
        <p:blipFill rotWithShape="1">
          <a:blip r:embed="rId3">
            <a:alphaModFix/>
          </a:blip>
          <a:srcRect b="0" l="0" r="0" t="0"/>
          <a:stretch/>
        </p:blipFill>
        <p:spPr>
          <a:xfrm>
            <a:off x="100100" y="1008325"/>
            <a:ext cx="6552619" cy="3922272"/>
          </a:xfrm>
          <a:prstGeom prst="rect">
            <a:avLst/>
          </a:prstGeom>
          <a:noFill/>
          <a:ln>
            <a:noFill/>
          </a:ln>
        </p:spPr>
      </p:pic>
      <p:sp>
        <p:nvSpPr>
          <p:cNvPr id="419" name="Google Shape;419;p11"/>
          <p:cNvSpPr txBox="1"/>
          <p:nvPr>
            <p:ph type="title"/>
          </p:nvPr>
        </p:nvSpPr>
        <p:spPr>
          <a:xfrm>
            <a:off x="311700" y="23070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Model Evaluation by Fire</a:t>
            </a:r>
            <a:endParaRPr/>
          </a:p>
        </p:txBody>
      </p:sp>
      <p:pic>
        <p:nvPicPr>
          <p:cNvPr id="420" name="Google Shape;420;p11"/>
          <p:cNvPicPr preferRelativeResize="0"/>
          <p:nvPr/>
        </p:nvPicPr>
        <p:blipFill rotWithShape="1">
          <a:blip r:embed="rId4">
            <a:alphaModFix/>
          </a:blip>
          <a:srcRect b="10599" l="60024" r="5373" t="4045"/>
          <a:stretch/>
        </p:blipFill>
        <p:spPr>
          <a:xfrm>
            <a:off x="6815225" y="230700"/>
            <a:ext cx="1905026" cy="2360725"/>
          </a:xfrm>
          <a:prstGeom prst="rect">
            <a:avLst/>
          </a:prstGeom>
          <a:noFill/>
          <a:ln>
            <a:noFill/>
          </a:ln>
        </p:spPr>
      </p:pic>
      <p:pic>
        <p:nvPicPr>
          <p:cNvPr id="421" name="Google Shape;421;p11"/>
          <p:cNvPicPr preferRelativeResize="0"/>
          <p:nvPr/>
        </p:nvPicPr>
        <p:blipFill rotWithShape="1">
          <a:blip r:embed="rId4">
            <a:alphaModFix/>
          </a:blip>
          <a:srcRect b="13017" l="7659" r="51510" t="6121"/>
          <a:stretch/>
        </p:blipFill>
        <p:spPr>
          <a:xfrm>
            <a:off x="6815225" y="2700025"/>
            <a:ext cx="2129126" cy="2118525"/>
          </a:xfrm>
          <a:prstGeom prst="rect">
            <a:avLst/>
          </a:prstGeom>
          <a:noFill/>
          <a:ln>
            <a:noFill/>
          </a:ln>
        </p:spPr>
      </p:pic>
      <p:pic>
        <p:nvPicPr>
          <p:cNvPr id="422" name="Google Shape;422;p11"/>
          <p:cNvPicPr preferRelativeResize="0"/>
          <p:nvPr/>
        </p:nvPicPr>
        <p:blipFill rotWithShape="1">
          <a:blip r:embed="rId5">
            <a:alphaModFix/>
          </a:blip>
          <a:srcRect b="0" l="0" r="0" t="0"/>
          <a:stretch/>
        </p:blipFill>
        <p:spPr>
          <a:xfrm>
            <a:off x="6052260" y="4359450"/>
            <a:ext cx="1465990" cy="707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2"/>
          <p:cNvSpPr txBox="1"/>
          <p:nvPr>
            <p:ph type="title"/>
          </p:nvPr>
        </p:nvSpPr>
        <p:spPr>
          <a:xfrm>
            <a:off x="311700" y="1536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Observed vs Predicted Snapshot </a:t>
            </a:r>
            <a:endParaRPr/>
          </a:p>
        </p:txBody>
      </p:sp>
      <p:pic>
        <p:nvPicPr>
          <p:cNvPr id="428" name="Google Shape;428;p12"/>
          <p:cNvPicPr preferRelativeResize="0"/>
          <p:nvPr/>
        </p:nvPicPr>
        <p:blipFill rotWithShape="1">
          <a:blip r:embed="rId3">
            <a:alphaModFix/>
          </a:blip>
          <a:srcRect b="0" l="0" r="0" t="0"/>
          <a:stretch/>
        </p:blipFill>
        <p:spPr>
          <a:xfrm>
            <a:off x="1341173" y="778875"/>
            <a:ext cx="7018404" cy="3778174"/>
          </a:xfrm>
          <a:prstGeom prst="rect">
            <a:avLst/>
          </a:prstGeom>
          <a:noFill/>
          <a:ln>
            <a:noFill/>
          </a:ln>
        </p:spPr>
      </p:pic>
      <p:sp>
        <p:nvSpPr>
          <p:cNvPr id="429" name="Google Shape;429;p12"/>
          <p:cNvSpPr txBox="1"/>
          <p:nvPr>
            <p:ph idx="1" type="body"/>
          </p:nvPr>
        </p:nvSpPr>
        <p:spPr>
          <a:xfrm>
            <a:off x="311700" y="4622050"/>
            <a:ext cx="5998800" cy="4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400"/>
              <a:buNone/>
            </a:pPr>
            <a:r>
              <a:rPr lang="en" u="sng">
                <a:solidFill>
                  <a:schemeClr val="hlink"/>
                </a:solidFill>
                <a:hlinkClick r:id="rId4"/>
              </a:rPr>
              <a:t>Interactive Map</a:t>
            </a:r>
            <a:endParaRPr/>
          </a:p>
        </p:txBody>
      </p:sp>
      <p:sp>
        <p:nvSpPr>
          <p:cNvPr id="430" name="Google Shape;430;p12"/>
          <p:cNvSpPr/>
          <p:nvPr/>
        </p:nvSpPr>
        <p:spPr>
          <a:xfrm>
            <a:off x="246500" y="2430754"/>
            <a:ext cx="179700" cy="16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2"/>
          <p:cNvSpPr txBox="1"/>
          <p:nvPr/>
        </p:nvSpPr>
        <p:spPr>
          <a:xfrm>
            <a:off x="374045" y="2329440"/>
            <a:ext cx="9672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True Pos</a:t>
            </a:r>
            <a:endParaRPr b="0" i="0" sz="1100" u="none" cap="none" strike="noStrike">
              <a:solidFill>
                <a:srgbClr val="000000"/>
              </a:solidFill>
              <a:latin typeface="Open Sans"/>
              <a:ea typeface="Open Sans"/>
              <a:cs typeface="Open Sans"/>
              <a:sym typeface="Open Sans"/>
            </a:endParaRPr>
          </a:p>
        </p:txBody>
      </p:sp>
      <p:sp>
        <p:nvSpPr>
          <p:cNvPr id="432" name="Google Shape;432;p12"/>
          <p:cNvSpPr/>
          <p:nvPr/>
        </p:nvSpPr>
        <p:spPr>
          <a:xfrm>
            <a:off x="246500" y="2700567"/>
            <a:ext cx="179700" cy="168600"/>
          </a:xfrm>
          <a:prstGeom prst="rect">
            <a:avLst/>
          </a:prstGeom>
          <a:solidFill>
            <a:srgbClr val="45E4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2"/>
          <p:cNvSpPr txBox="1"/>
          <p:nvPr/>
        </p:nvSpPr>
        <p:spPr>
          <a:xfrm>
            <a:off x="374045" y="2599253"/>
            <a:ext cx="9672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False Neg</a:t>
            </a:r>
            <a:endParaRPr b="0" i="0" sz="1100" u="none" cap="none" strike="noStrike">
              <a:solidFill>
                <a:srgbClr val="000000"/>
              </a:solidFill>
              <a:latin typeface="Open Sans"/>
              <a:ea typeface="Open Sans"/>
              <a:cs typeface="Open Sans"/>
              <a:sym typeface="Open Sans"/>
            </a:endParaRPr>
          </a:p>
        </p:txBody>
      </p:sp>
      <p:sp>
        <p:nvSpPr>
          <p:cNvPr id="434" name="Google Shape;434;p12"/>
          <p:cNvSpPr/>
          <p:nvPr/>
        </p:nvSpPr>
        <p:spPr>
          <a:xfrm>
            <a:off x="246500" y="2970380"/>
            <a:ext cx="179700" cy="168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2"/>
          <p:cNvSpPr txBox="1"/>
          <p:nvPr/>
        </p:nvSpPr>
        <p:spPr>
          <a:xfrm>
            <a:off x="374045" y="2869066"/>
            <a:ext cx="9672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False Pos</a:t>
            </a:r>
            <a:endParaRPr b="0" i="0" sz="11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g9faeda446f_0_10"/>
          <p:cNvPicPr preferRelativeResize="0"/>
          <p:nvPr/>
        </p:nvPicPr>
        <p:blipFill rotWithShape="1">
          <a:blip r:embed="rId3">
            <a:alphaModFix/>
          </a:blip>
          <a:srcRect b="0" l="8508" r="0" t="0"/>
          <a:stretch/>
        </p:blipFill>
        <p:spPr>
          <a:xfrm>
            <a:off x="4439825" y="1233050"/>
            <a:ext cx="4383527" cy="2993575"/>
          </a:xfrm>
          <a:prstGeom prst="rect">
            <a:avLst/>
          </a:prstGeom>
          <a:noFill/>
          <a:ln>
            <a:noFill/>
          </a:ln>
        </p:spPr>
      </p:pic>
      <p:pic>
        <p:nvPicPr>
          <p:cNvPr id="84" name="Google Shape;84;g9faeda446f_0_10"/>
          <p:cNvPicPr preferRelativeResize="0"/>
          <p:nvPr/>
        </p:nvPicPr>
        <p:blipFill rotWithShape="1">
          <a:blip r:embed="rId4">
            <a:alphaModFix/>
          </a:blip>
          <a:srcRect b="0" l="0" r="0" t="7527"/>
          <a:stretch/>
        </p:blipFill>
        <p:spPr>
          <a:xfrm>
            <a:off x="243525" y="1233050"/>
            <a:ext cx="4047849" cy="2993575"/>
          </a:xfrm>
          <a:prstGeom prst="rect">
            <a:avLst/>
          </a:prstGeom>
          <a:noFill/>
          <a:ln>
            <a:noFill/>
          </a:ln>
        </p:spPr>
      </p:pic>
      <p:sp>
        <p:nvSpPr>
          <p:cNvPr id="85" name="Google Shape;85;g9faeda446f_0_10"/>
          <p:cNvSpPr/>
          <p:nvPr/>
        </p:nvSpPr>
        <p:spPr>
          <a:xfrm>
            <a:off x="243525" y="4626800"/>
            <a:ext cx="198300" cy="209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9faeda446f_0_10"/>
          <p:cNvSpPr txBox="1"/>
          <p:nvPr/>
        </p:nvSpPr>
        <p:spPr>
          <a:xfrm>
            <a:off x="441825"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Microsoft </a:t>
            </a:r>
            <a:endParaRPr/>
          </a:p>
        </p:txBody>
      </p:sp>
      <p:sp>
        <p:nvSpPr>
          <p:cNvPr id="87" name="Google Shape;87;g9faeda446f_0_10"/>
          <p:cNvSpPr/>
          <p:nvPr/>
        </p:nvSpPr>
        <p:spPr>
          <a:xfrm>
            <a:off x="1383650" y="4626800"/>
            <a:ext cx="198300" cy="209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9faeda446f_0_10"/>
          <p:cNvSpPr txBox="1"/>
          <p:nvPr/>
        </p:nvSpPr>
        <p:spPr>
          <a:xfrm>
            <a:off x="1581950"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County Source </a:t>
            </a:r>
            <a:endParaRPr/>
          </a:p>
        </p:txBody>
      </p:sp>
      <p:sp>
        <p:nvSpPr>
          <p:cNvPr id="89" name="Google Shape;89;g9faeda446f_0_10"/>
          <p:cNvSpPr/>
          <p:nvPr/>
        </p:nvSpPr>
        <p:spPr>
          <a:xfrm>
            <a:off x="3011900" y="4626800"/>
            <a:ext cx="198300" cy="209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9faeda446f_0_10"/>
          <p:cNvSpPr txBox="1"/>
          <p:nvPr/>
        </p:nvSpPr>
        <p:spPr>
          <a:xfrm>
            <a:off x="3210200"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OSM</a:t>
            </a:r>
            <a:endParaRPr/>
          </a:p>
        </p:txBody>
      </p:sp>
      <p:sp>
        <p:nvSpPr>
          <p:cNvPr id="91" name="Google Shape;91;g9faeda446f_0_10"/>
          <p:cNvSpPr/>
          <p:nvPr/>
        </p:nvSpPr>
        <p:spPr>
          <a:xfrm>
            <a:off x="3888225" y="4692875"/>
            <a:ext cx="165300" cy="176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9faeda446f_0_10"/>
          <p:cNvSpPr txBox="1"/>
          <p:nvPr/>
        </p:nvSpPr>
        <p:spPr>
          <a:xfrm>
            <a:off x="4053525"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Damaged</a:t>
            </a:r>
            <a:endParaRPr/>
          </a:p>
        </p:txBody>
      </p:sp>
      <p:cxnSp>
        <p:nvCxnSpPr>
          <p:cNvPr id="93" name="Google Shape;93;g9faeda446f_0_10"/>
          <p:cNvCxnSpPr/>
          <p:nvPr/>
        </p:nvCxnSpPr>
        <p:spPr>
          <a:xfrm flipH="1">
            <a:off x="5109150" y="4786350"/>
            <a:ext cx="374700" cy="7500"/>
          </a:xfrm>
          <a:prstGeom prst="straightConnector1">
            <a:avLst/>
          </a:prstGeom>
          <a:noFill/>
          <a:ln cap="flat" cmpd="sng" w="38100">
            <a:solidFill>
              <a:srgbClr val="FF0000"/>
            </a:solidFill>
            <a:prstDash val="solid"/>
            <a:round/>
            <a:headEnd len="med" w="med" type="none"/>
            <a:tailEnd len="med" w="med" type="none"/>
          </a:ln>
        </p:spPr>
      </p:cxnSp>
      <p:sp>
        <p:nvSpPr>
          <p:cNvPr id="94" name="Google Shape;94;g9faeda446f_0_10"/>
          <p:cNvSpPr txBox="1"/>
          <p:nvPr/>
        </p:nvSpPr>
        <p:spPr>
          <a:xfrm>
            <a:off x="5483850" y="4615775"/>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Fire Perimeter</a:t>
            </a:r>
            <a:endParaRPr/>
          </a:p>
        </p:txBody>
      </p:sp>
      <p:pic>
        <p:nvPicPr>
          <p:cNvPr id="95" name="Google Shape;95;g9faeda446f_0_10"/>
          <p:cNvPicPr preferRelativeResize="0"/>
          <p:nvPr/>
        </p:nvPicPr>
        <p:blipFill>
          <a:blip r:embed="rId5">
            <a:alphaModFix/>
          </a:blip>
          <a:stretch>
            <a:fillRect/>
          </a:stretch>
        </p:blipFill>
        <p:spPr>
          <a:xfrm>
            <a:off x="7613100" y="-12"/>
            <a:ext cx="1530900" cy="1942016"/>
          </a:xfrm>
          <a:prstGeom prst="rect">
            <a:avLst/>
          </a:prstGeom>
          <a:noFill/>
          <a:ln>
            <a:noFill/>
          </a:ln>
        </p:spPr>
      </p:pic>
      <p:sp>
        <p:nvSpPr>
          <p:cNvPr id="96" name="Google Shape;96;g9faeda446f_0_10"/>
          <p:cNvSpPr/>
          <p:nvPr/>
        </p:nvSpPr>
        <p:spPr>
          <a:xfrm>
            <a:off x="8244900" y="990738"/>
            <a:ext cx="88200" cy="1101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9faeda446f_0_10"/>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1.1: Napa County</a:t>
            </a:r>
            <a:endParaRPr/>
          </a:p>
        </p:txBody>
      </p:sp>
      <p:sp>
        <p:nvSpPr>
          <p:cNvPr id="98" name="Google Shape;98;g9faeda446f_0_10"/>
          <p:cNvSpPr txBox="1"/>
          <p:nvPr/>
        </p:nvSpPr>
        <p:spPr>
          <a:xfrm>
            <a:off x="311700" y="904100"/>
            <a:ext cx="1530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Pre Fire </a:t>
            </a:r>
            <a:r>
              <a:rPr i="1" lang="en">
                <a:solidFill>
                  <a:schemeClr val="dk1"/>
                </a:solidFill>
              </a:rPr>
              <a:t>(NAIP)</a:t>
            </a:r>
            <a:endParaRPr i="1"/>
          </a:p>
        </p:txBody>
      </p:sp>
      <p:sp>
        <p:nvSpPr>
          <p:cNvPr id="99" name="Google Shape;99;g9faeda446f_0_10"/>
          <p:cNvSpPr txBox="1"/>
          <p:nvPr/>
        </p:nvSpPr>
        <p:spPr>
          <a:xfrm>
            <a:off x="4439825" y="904100"/>
            <a:ext cx="1530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Post Fire </a:t>
            </a:r>
            <a:r>
              <a:rPr i="1" lang="en">
                <a:solidFill>
                  <a:schemeClr val="dk1"/>
                </a:solidFill>
              </a:rPr>
              <a:t>(NAIP)</a:t>
            </a:r>
            <a:endParaRPr i="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3"/>
          <p:cNvSpPr txBox="1"/>
          <p:nvPr>
            <p:ph type="title"/>
          </p:nvPr>
        </p:nvSpPr>
        <p:spPr>
          <a:xfrm>
            <a:off x="311700" y="1536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Predicted w/ Damage Attributes</a:t>
            </a:r>
            <a:endParaRPr/>
          </a:p>
        </p:txBody>
      </p:sp>
      <p:sp>
        <p:nvSpPr>
          <p:cNvPr id="441" name="Google Shape;441;p13"/>
          <p:cNvSpPr/>
          <p:nvPr/>
        </p:nvSpPr>
        <p:spPr>
          <a:xfrm>
            <a:off x="246500" y="2430754"/>
            <a:ext cx="179700" cy="168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3"/>
          <p:cNvSpPr txBox="1"/>
          <p:nvPr/>
        </p:nvSpPr>
        <p:spPr>
          <a:xfrm>
            <a:off x="374045" y="2329440"/>
            <a:ext cx="9672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Destroyed</a:t>
            </a:r>
            <a:endParaRPr b="0" i="0" sz="1100" u="none" cap="none" strike="noStrike">
              <a:solidFill>
                <a:srgbClr val="000000"/>
              </a:solidFill>
              <a:latin typeface="Open Sans"/>
              <a:ea typeface="Open Sans"/>
              <a:cs typeface="Open Sans"/>
              <a:sym typeface="Open Sans"/>
            </a:endParaRPr>
          </a:p>
        </p:txBody>
      </p:sp>
      <p:sp>
        <p:nvSpPr>
          <p:cNvPr id="443" name="Google Shape;443;p13"/>
          <p:cNvSpPr/>
          <p:nvPr/>
        </p:nvSpPr>
        <p:spPr>
          <a:xfrm>
            <a:off x="246500" y="2700567"/>
            <a:ext cx="179700" cy="1686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3"/>
          <p:cNvSpPr txBox="1"/>
          <p:nvPr/>
        </p:nvSpPr>
        <p:spPr>
          <a:xfrm>
            <a:off x="374045" y="2599253"/>
            <a:ext cx="9672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Affected</a:t>
            </a:r>
            <a:endParaRPr b="0" i="0" sz="1100" u="none" cap="none" strike="noStrike">
              <a:solidFill>
                <a:srgbClr val="000000"/>
              </a:solidFill>
              <a:latin typeface="Open Sans"/>
              <a:ea typeface="Open Sans"/>
              <a:cs typeface="Open Sans"/>
              <a:sym typeface="Open Sans"/>
            </a:endParaRPr>
          </a:p>
        </p:txBody>
      </p:sp>
      <p:sp>
        <p:nvSpPr>
          <p:cNvPr id="445" name="Google Shape;445;p13"/>
          <p:cNvSpPr/>
          <p:nvPr/>
        </p:nvSpPr>
        <p:spPr>
          <a:xfrm>
            <a:off x="246500" y="2970380"/>
            <a:ext cx="179700" cy="168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3"/>
          <p:cNvSpPr txBox="1"/>
          <p:nvPr/>
        </p:nvSpPr>
        <p:spPr>
          <a:xfrm>
            <a:off x="374045" y="2869066"/>
            <a:ext cx="9672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No Damage</a:t>
            </a:r>
            <a:endParaRPr b="0" i="0" sz="1100" u="none" cap="none" strike="noStrike">
              <a:solidFill>
                <a:srgbClr val="000000"/>
              </a:solidFill>
              <a:latin typeface="Open Sans"/>
              <a:ea typeface="Open Sans"/>
              <a:cs typeface="Open Sans"/>
              <a:sym typeface="Open Sans"/>
            </a:endParaRPr>
          </a:p>
        </p:txBody>
      </p:sp>
      <p:pic>
        <p:nvPicPr>
          <p:cNvPr id="447" name="Google Shape;447;p13"/>
          <p:cNvPicPr preferRelativeResize="0"/>
          <p:nvPr/>
        </p:nvPicPr>
        <p:blipFill rotWithShape="1">
          <a:blip r:embed="rId3">
            <a:alphaModFix/>
          </a:blip>
          <a:srcRect b="0" l="0" r="3558" t="0"/>
          <a:stretch/>
        </p:blipFill>
        <p:spPr>
          <a:xfrm>
            <a:off x="1386050" y="823725"/>
            <a:ext cx="6928727" cy="413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9faeda446f_0_30"/>
          <p:cNvPicPr preferRelativeResize="0"/>
          <p:nvPr/>
        </p:nvPicPr>
        <p:blipFill>
          <a:blip r:embed="rId3">
            <a:alphaModFix/>
          </a:blip>
          <a:stretch>
            <a:fillRect/>
          </a:stretch>
        </p:blipFill>
        <p:spPr>
          <a:xfrm>
            <a:off x="4134825" y="1631575"/>
            <a:ext cx="1632725" cy="2871575"/>
          </a:xfrm>
          <a:prstGeom prst="rect">
            <a:avLst/>
          </a:prstGeom>
          <a:noFill/>
          <a:ln>
            <a:noFill/>
          </a:ln>
        </p:spPr>
      </p:pic>
      <p:sp>
        <p:nvSpPr>
          <p:cNvPr id="105" name="Google Shape;105;g9faeda446f_0_30"/>
          <p:cNvSpPr txBox="1"/>
          <p:nvPr/>
        </p:nvSpPr>
        <p:spPr>
          <a:xfrm>
            <a:off x="141450" y="990750"/>
            <a:ext cx="22863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Landfire Fuel Type </a:t>
            </a:r>
            <a:r>
              <a:rPr i="1" lang="en">
                <a:solidFill>
                  <a:schemeClr val="dk1"/>
                </a:solidFill>
              </a:rPr>
              <a:t>(2014)</a:t>
            </a:r>
            <a:endParaRPr i="1"/>
          </a:p>
        </p:txBody>
      </p:sp>
      <p:sp>
        <p:nvSpPr>
          <p:cNvPr id="106" name="Google Shape;106;g9faeda446f_0_30"/>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1.1: Napa County</a:t>
            </a:r>
            <a:endParaRPr/>
          </a:p>
        </p:txBody>
      </p:sp>
      <p:pic>
        <p:nvPicPr>
          <p:cNvPr id="107" name="Google Shape;107;g9faeda446f_0_30"/>
          <p:cNvPicPr preferRelativeResize="0"/>
          <p:nvPr/>
        </p:nvPicPr>
        <p:blipFill>
          <a:blip r:embed="rId4">
            <a:alphaModFix/>
          </a:blip>
          <a:stretch>
            <a:fillRect/>
          </a:stretch>
        </p:blipFill>
        <p:spPr>
          <a:xfrm>
            <a:off x="7613100" y="-12"/>
            <a:ext cx="1530900" cy="1942016"/>
          </a:xfrm>
          <a:prstGeom prst="rect">
            <a:avLst/>
          </a:prstGeom>
          <a:noFill/>
          <a:ln>
            <a:noFill/>
          </a:ln>
        </p:spPr>
      </p:pic>
      <p:sp>
        <p:nvSpPr>
          <p:cNvPr id="108" name="Google Shape;108;g9faeda446f_0_30"/>
          <p:cNvSpPr/>
          <p:nvPr/>
        </p:nvSpPr>
        <p:spPr>
          <a:xfrm>
            <a:off x="8244900" y="990738"/>
            <a:ext cx="88200" cy="1101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g9faeda446f_0_30"/>
          <p:cNvPicPr preferRelativeResize="0"/>
          <p:nvPr/>
        </p:nvPicPr>
        <p:blipFill rotWithShape="1">
          <a:blip r:embed="rId5">
            <a:alphaModFix/>
          </a:blip>
          <a:srcRect b="0" l="0" r="0" t="7527"/>
          <a:stretch/>
        </p:blipFill>
        <p:spPr>
          <a:xfrm>
            <a:off x="5844325" y="2186625"/>
            <a:ext cx="3221327" cy="2382333"/>
          </a:xfrm>
          <a:prstGeom prst="rect">
            <a:avLst/>
          </a:prstGeom>
          <a:noFill/>
          <a:ln>
            <a:noFill/>
          </a:ln>
        </p:spPr>
      </p:pic>
      <p:pic>
        <p:nvPicPr>
          <p:cNvPr id="110" name="Google Shape;110;g9faeda446f_0_30"/>
          <p:cNvPicPr preferRelativeResize="0"/>
          <p:nvPr/>
        </p:nvPicPr>
        <p:blipFill>
          <a:blip r:embed="rId6">
            <a:alphaModFix/>
          </a:blip>
          <a:stretch>
            <a:fillRect/>
          </a:stretch>
        </p:blipFill>
        <p:spPr>
          <a:xfrm>
            <a:off x="152400" y="1407450"/>
            <a:ext cx="3905650" cy="3583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9faeda446f_0_40"/>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1.1: Napa County</a:t>
            </a:r>
            <a:endParaRPr/>
          </a:p>
        </p:txBody>
      </p:sp>
      <p:pic>
        <p:nvPicPr>
          <p:cNvPr id="116" name="Google Shape;116;g9faeda446f_0_40"/>
          <p:cNvPicPr preferRelativeResize="0"/>
          <p:nvPr/>
        </p:nvPicPr>
        <p:blipFill>
          <a:blip r:embed="rId3">
            <a:alphaModFix/>
          </a:blip>
          <a:stretch>
            <a:fillRect/>
          </a:stretch>
        </p:blipFill>
        <p:spPr>
          <a:xfrm>
            <a:off x="7613100" y="-12"/>
            <a:ext cx="1530900" cy="1942016"/>
          </a:xfrm>
          <a:prstGeom prst="rect">
            <a:avLst/>
          </a:prstGeom>
          <a:noFill/>
          <a:ln>
            <a:noFill/>
          </a:ln>
        </p:spPr>
      </p:pic>
      <p:sp>
        <p:nvSpPr>
          <p:cNvPr id="117" name="Google Shape;117;g9faeda446f_0_40"/>
          <p:cNvSpPr/>
          <p:nvPr/>
        </p:nvSpPr>
        <p:spPr>
          <a:xfrm>
            <a:off x="8244900" y="990738"/>
            <a:ext cx="88200" cy="1101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9faeda446f_0_40"/>
          <p:cNvSpPr txBox="1"/>
          <p:nvPr/>
        </p:nvSpPr>
        <p:spPr>
          <a:xfrm>
            <a:off x="141450" y="990750"/>
            <a:ext cx="250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Anderson Fuel Model (2014)</a:t>
            </a:r>
            <a:endParaRPr i="1"/>
          </a:p>
        </p:txBody>
      </p:sp>
      <p:pic>
        <p:nvPicPr>
          <p:cNvPr id="119" name="Google Shape;119;g9faeda446f_0_40"/>
          <p:cNvPicPr preferRelativeResize="0"/>
          <p:nvPr/>
        </p:nvPicPr>
        <p:blipFill>
          <a:blip r:embed="rId4">
            <a:alphaModFix/>
          </a:blip>
          <a:stretch>
            <a:fillRect/>
          </a:stretch>
        </p:blipFill>
        <p:spPr>
          <a:xfrm>
            <a:off x="152400" y="1376500"/>
            <a:ext cx="4066230" cy="3433124"/>
          </a:xfrm>
          <a:prstGeom prst="rect">
            <a:avLst/>
          </a:prstGeom>
          <a:noFill/>
          <a:ln>
            <a:noFill/>
          </a:ln>
        </p:spPr>
      </p:pic>
      <p:pic>
        <p:nvPicPr>
          <p:cNvPr id="120" name="Google Shape;120;g9faeda446f_0_40"/>
          <p:cNvPicPr preferRelativeResize="0"/>
          <p:nvPr/>
        </p:nvPicPr>
        <p:blipFill>
          <a:blip r:embed="rId5">
            <a:alphaModFix/>
          </a:blip>
          <a:stretch>
            <a:fillRect/>
          </a:stretch>
        </p:blipFill>
        <p:spPr>
          <a:xfrm>
            <a:off x="4310969" y="1479542"/>
            <a:ext cx="974031" cy="3227053"/>
          </a:xfrm>
          <a:prstGeom prst="rect">
            <a:avLst/>
          </a:prstGeom>
          <a:noFill/>
          <a:ln>
            <a:noFill/>
          </a:ln>
        </p:spPr>
      </p:pic>
      <p:pic>
        <p:nvPicPr>
          <p:cNvPr id="121" name="Google Shape;121;g9faeda446f_0_40"/>
          <p:cNvPicPr preferRelativeResize="0"/>
          <p:nvPr/>
        </p:nvPicPr>
        <p:blipFill rotWithShape="1">
          <a:blip r:embed="rId6">
            <a:alphaModFix/>
          </a:blip>
          <a:srcRect b="0" l="0" r="0" t="7527"/>
          <a:stretch/>
        </p:blipFill>
        <p:spPr>
          <a:xfrm>
            <a:off x="5844325" y="2186625"/>
            <a:ext cx="3221327" cy="23823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9faeda446f_0_50"/>
          <p:cNvPicPr preferRelativeResize="0"/>
          <p:nvPr/>
        </p:nvPicPr>
        <p:blipFill rotWithShape="1">
          <a:blip r:embed="rId3">
            <a:alphaModFix amt="54000"/>
          </a:blip>
          <a:srcRect b="0" l="8508" r="0" t="0"/>
          <a:stretch/>
        </p:blipFill>
        <p:spPr>
          <a:xfrm>
            <a:off x="100350" y="1239438"/>
            <a:ext cx="4383527" cy="2993575"/>
          </a:xfrm>
          <a:prstGeom prst="rect">
            <a:avLst/>
          </a:prstGeom>
          <a:noFill/>
          <a:ln>
            <a:noFill/>
          </a:ln>
        </p:spPr>
      </p:pic>
      <p:pic>
        <p:nvPicPr>
          <p:cNvPr id="127" name="Google Shape;127;g9faeda446f_0_50"/>
          <p:cNvPicPr preferRelativeResize="0"/>
          <p:nvPr/>
        </p:nvPicPr>
        <p:blipFill rotWithShape="1">
          <a:blip r:embed="rId4">
            <a:alphaModFix/>
          </a:blip>
          <a:srcRect b="3422" l="5301" r="8215" t="9711"/>
          <a:stretch/>
        </p:blipFill>
        <p:spPr>
          <a:xfrm>
            <a:off x="4206252" y="988675"/>
            <a:ext cx="4758239" cy="3448750"/>
          </a:xfrm>
          <a:prstGeom prst="rect">
            <a:avLst/>
          </a:prstGeom>
          <a:noFill/>
          <a:ln>
            <a:noFill/>
          </a:ln>
        </p:spPr>
      </p:pic>
      <p:sp>
        <p:nvSpPr>
          <p:cNvPr id="128" name="Google Shape;128;g9faeda446f_0_50"/>
          <p:cNvSpPr/>
          <p:nvPr/>
        </p:nvSpPr>
        <p:spPr>
          <a:xfrm>
            <a:off x="243525" y="4626800"/>
            <a:ext cx="198300" cy="209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9faeda446f_0_50"/>
          <p:cNvSpPr txBox="1"/>
          <p:nvPr/>
        </p:nvSpPr>
        <p:spPr>
          <a:xfrm>
            <a:off x="441825"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Microsoft </a:t>
            </a:r>
            <a:endParaRPr/>
          </a:p>
        </p:txBody>
      </p:sp>
      <p:sp>
        <p:nvSpPr>
          <p:cNvPr id="130" name="Google Shape;130;g9faeda446f_0_50"/>
          <p:cNvSpPr/>
          <p:nvPr/>
        </p:nvSpPr>
        <p:spPr>
          <a:xfrm>
            <a:off x="1383650" y="4626800"/>
            <a:ext cx="198300" cy="209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9faeda446f_0_50"/>
          <p:cNvSpPr txBox="1"/>
          <p:nvPr/>
        </p:nvSpPr>
        <p:spPr>
          <a:xfrm>
            <a:off x="1581950"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County Source </a:t>
            </a:r>
            <a:endParaRPr/>
          </a:p>
        </p:txBody>
      </p:sp>
      <p:sp>
        <p:nvSpPr>
          <p:cNvPr id="132" name="Google Shape;132;g9faeda446f_0_50"/>
          <p:cNvSpPr/>
          <p:nvPr/>
        </p:nvSpPr>
        <p:spPr>
          <a:xfrm>
            <a:off x="3011900" y="4626800"/>
            <a:ext cx="198300" cy="209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9faeda446f_0_50"/>
          <p:cNvSpPr txBox="1"/>
          <p:nvPr/>
        </p:nvSpPr>
        <p:spPr>
          <a:xfrm>
            <a:off x="3210200"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OSM</a:t>
            </a:r>
            <a:endParaRPr/>
          </a:p>
        </p:txBody>
      </p:sp>
      <p:sp>
        <p:nvSpPr>
          <p:cNvPr id="134" name="Google Shape;134;g9faeda446f_0_50"/>
          <p:cNvSpPr/>
          <p:nvPr/>
        </p:nvSpPr>
        <p:spPr>
          <a:xfrm>
            <a:off x="3888225" y="4692875"/>
            <a:ext cx="165300" cy="176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9faeda446f_0_50"/>
          <p:cNvSpPr txBox="1"/>
          <p:nvPr/>
        </p:nvSpPr>
        <p:spPr>
          <a:xfrm>
            <a:off x="4053525"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Damaged</a:t>
            </a:r>
            <a:endParaRPr/>
          </a:p>
        </p:txBody>
      </p:sp>
      <p:cxnSp>
        <p:nvCxnSpPr>
          <p:cNvPr id="136" name="Google Shape;136;g9faeda446f_0_50"/>
          <p:cNvCxnSpPr/>
          <p:nvPr/>
        </p:nvCxnSpPr>
        <p:spPr>
          <a:xfrm flipH="1">
            <a:off x="5109150" y="4786350"/>
            <a:ext cx="374700" cy="7500"/>
          </a:xfrm>
          <a:prstGeom prst="straightConnector1">
            <a:avLst/>
          </a:prstGeom>
          <a:noFill/>
          <a:ln cap="flat" cmpd="sng" w="38100">
            <a:solidFill>
              <a:srgbClr val="FF0000"/>
            </a:solidFill>
            <a:prstDash val="solid"/>
            <a:round/>
            <a:headEnd len="med" w="med" type="none"/>
            <a:tailEnd len="med" w="med" type="none"/>
          </a:ln>
        </p:spPr>
      </p:cxnSp>
      <p:sp>
        <p:nvSpPr>
          <p:cNvPr id="137" name="Google Shape;137;g9faeda446f_0_50"/>
          <p:cNvSpPr txBox="1"/>
          <p:nvPr/>
        </p:nvSpPr>
        <p:spPr>
          <a:xfrm>
            <a:off x="5483850" y="4615775"/>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Fire Perimeter</a:t>
            </a:r>
            <a:endParaRPr/>
          </a:p>
        </p:txBody>
      </p:sp>
      <p:sp>
        <p:nvSpPr>
          <p:cNvPr id="138" name="Google Shape;138;g9faeda446f_0_50"/>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1.1: Napa County</a:t>
            </a:r>
            <a:endParaRPr/>
          </a:p>
        </p:txBody>
      </p:sp>
      <p:sp>
        <p:nvSpPr>
          <p:cNvPr id="139" name="Google Shape;139;g9faeda446f_0_50"/>
          <p:cNvSpPr txBox="1"/>
          <p:nvPr/>
        </p:nvSpPr>
        <p:spPr>
          <a:xfrm>
            <a:off x="100350" y="910488"/>
            <a:ext cx="1530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Post Fire (NAIP)</a:t>
            </a:r>
            <a:endParaRPr i="1"/>
          </a:p>
        </p:txBody>
      </p:sp>
      <p:sp>
        <p:nvSpPr>
          <p:cNvPr id="140" name="Google Shape;140;g9faeda446f_0_50"/>
          <p:cNvSpPr/>
          <p:nvPr/>
        </p:nvSpPr>
        <p:spPr>
          <a:xfrm>
            <a:off x="2750802" y="2043300"/>
            <a:ext cx="509700" cy="5727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g9faeda446f_0_50"/>
          <p:cNvCxnSpPr/>
          <p:nvPr/>
        </p:nvCxnSpPr>
        <p:spPr>
          <a:xfrm flipH="1" rot="10800000">
            <a:off x="2753788" y="992250"/>
            <a:ext cx="1442700" cy="1056600"/>
          </a:xfrm>
          <a:prstGeom prst="straightConnector1">
            <a:avLst/>
          </a:prstGeom>
          <a:noFill/>
          <a:ln cap="flat" cmpd="sng" w="19050">
            <a:solidFill>
              <a:srgbClr val="FFFF00"/>
            </a:solidFill>
            <a:prstDash val="solid"/>
            <a:round/>
            <a:headEnd len="med" w="med" type="none"/>
            <a:tailEnd len="med" w="med" type="none"/>
          </a:ln>
        </p:spPr>
      </p:cxnSp>
      <p:cxnSp>
        <p:nvCxnSpPr>
          <p:cNvPr id="142" name="Google Shape;142;g9faeda446f_0_50"/>
          <p:cNvCxnSpPr/>
          <p:nvPr/>
        </p:nvCxnSpPr>
        <p:spPr>
          <a:xfrm>
            <a:off x="2751838" y="2634213"/>
            <a:ext cx="1466700" cy="1805400"/>
          </a:xfrm>
          <a:prstGeom prst="straightConnector1">
            <a:avLst/>
          </a:prstGeom>
          <a:noFill/>
          <a:ln cap="flat" cmpd="sng" w="19050">
            <a:solidFill>
              <a:srgbClr val="FFFF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9faeda446f_0_70"/>
          <p:cNvPicPr preferRelativeResize="0"/>
          <p:nvPr/>
        </p:nvPicPr>
        <p:blipFill rotWithShape="1">
          <a:blip r:embed="rId3">
            <a:alphaModFix/>
          </a:blip>
          <a:srcRect b="0" l="19315" r="0" t="0"/>
          <a:stretch/>
        </p:blipFill>
        <p:spPr>
          <a:xfrm>
            <a:off x="0" y="1199325"/>
            <a:ext cx="4383200" cy="2829475"/>
          </a:xfrm>
          <a:prstGeom prst="rect">
            <a:avLst/>
          </a:prstGeom>
          <a:noFill/>
          <a:ln>
            <a:noFill/>
          </a:ln>
        </p:spPr>
      </p:pic>
      <p:sp>
        <p:nvSpPr>
          <p:cNvPr id="148" name="Google Shape;148;g9faeda446f_0_70"/>
          <p:cNvSpPr txBox="1"/>
          <p:nvPr/>
        </p:nvSpPr>
        <p:spPr>
          <a:xfrm>
            <a:off x="441825"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Microsoft </a:t>
            </a:r>
            <a:endParaRPr/>
          </a:p>
        </p:txBody>
      </p:sp>
      <p:sp>
        <p:nvSpPr>
          <p:cNvPr id="149" name="Google Shape;149;g9faeda446f_0_70"/>
          <p:cNvSpPr/>
          <p:nvPr/>
        </p:nvSpPr>
        <p:spPr>
          <a:xfrm>
            <a:off x="1383650" y="4626800"/>
            <a:ext cx="198300" cy="209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9faeda446f_0_70"/>
          <p:cNvSpPr txBox="1"/>
          <p:nvPr/>
        </p:nvSpPr>
        <p:spPr>
          <a:xfrm>
            <a:off x="1581950"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County Source </a:t>
            </a:r>
            <a:endParaRPr/>
          </a:p>
        </p:txBody>
      </p:sp>
      <p:sp>
        <p:nvSpPr>
          <p:cNvPr id="151" name="Google Shape;151;g9faeda446f_0_70"/>
          <p:cNvSpPr/>
          <p:nvPr/>
        </p:nvSpPr>
        <p:spPr>
          <a:xfrm>
            <a:off x="3011900" y="4626800"/>
            <a:ext cx="198300" cy="209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9faeda446f_0_70"/>
          <p:cNvSpPr txBox="1"/>
          <p:nvPr/>
        </p:nvSpPr>
        <p:spPr>
          <a:xfrm>
            <a:off x="3210200"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OSM</a:t>
            </a:r>
            <a:endParaRPr/>
          </a:p>
        </p:txBody>
      </p:sp>
      <p:sp>
        <p:nvSpPr>
          <p:cNvPr id="153" name="Google Shape;153;g9faeda446f_0_70"/>
          <p:cNvSpPr/>
          <p:nvPr/>
        </p:nvSpPr>
        <p:spPr>
          <a:xfrm>
            <a:off x="3888225" y="4692875"/>
            <a:ext cx="165300" cy="176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9faeda446f_0_70"/>
          <p:cNvSpPr txBox="1"/>
          <p:nvPr/>
        </p:nvSpPr>
        <p:spPr>
          <a:xfrm>
            <a:off x="4053525" y="4566350"/>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Damaged</a:t>
            </a:r>
            <a:endParaRPr/>
          </a:p>
        </p:txBody>
      </p:sp>
      <p:cxnSp>
        <p:nvCxnSpPr>
          <p:cNvPr id="155" name="Google Shape;155;g9faeda446f_0_70"/>
          <p:cNvCxnSpPr/>
          <p:nvPr/>
        </p:nvCxnSpPr>
        <p:spPr>
          <a:xfrm flipH="1">
            <a:off x="5109150" y="4786350"/>
            <a:ext cx="374700" cy="7500"/>
          </a:xfrm>
          <a:prstGeom prst="straightConnector1">
            <a:avLst/>
          </a:prstGeom>
          <a:noFill/>
          <a:ln cap="flat" cmpd="sng" w="38100">
            <a:solidFill>
              <a:srgbClr val="FF0000"/>
            </a:solidFill>
            <a:prstDash val="solid"/>
            <a:round/>
            <a:headEnd len="med" w="med" type="none"/>
            <a:tailEnd len="med" w="med" type="none"/>
          </a:ln>
        </p:spPr>
      </p:cxnSp>
      <p:sp>
        <p:nvSpPr>
          <p:cNvPr id="156" name="Google Shape;156;g9faeda446f_0_70"/>
          <p:cNvSpPr txBox="1"/>
          <p:nvPr/>
        </p:nvSpPr>
        <p:spPr>
          <a:xfrm>
            <a:off x="5483850" y="4615775"/>
            <a:ext cx="17292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Fire Perimeter</a:t>
            </a:r>
            <a:endParaRPr/>
          </a:p>
        </p:txBody>
      </p:sp>
      <p:sp>
        <p:nvSpPr>
          <p:cNvPr id="157" name="Google Shape;157;g9faeda446f_0_70"/>
          <p:cNvSpPr txBox="1"/>
          <p:nvPr>
            <p:ph idx="4294967295" type="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1.2: Napa County</a:t>
            </a:r>
            <a:endParaRPr/>
          </a:p>
        </p:txBody>
      </p:sp>
      <p:sp>
        <p:nvSpPr>
          <p:cNvPr id="158" name="Google Shape;158;g9faeda446f_0_70"/>
          <p:cNvSpPr/>
          <p:nvPr/>
        </p:nvSpPr>
        <p:spPr>
          <a:xfrm>
            <a:off x="243525" y="4626800"/>
            <a:ext cx="198300" cy="209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9faeda446f_0_70"/>
          <p:cNvSpPr txBox="1"/>
          <p:nvPr/>
        </p:nvSpPr>
        <p:spPr>
          <a:xfrm>
            <a:off x="281525" y="849025"/>
            <a:ext cx="1530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Pre Fire </a:t>
            </a:r>
            <a:r>
              <a:rPr i="1" lang="en">
                <a:solidFill>
                  <a:schemeClr val="dk1"/>
                </a:solidFill>
              </a:rPr>
              <a:t>(NAIP)</a:t>
            </a:r>
            <a:endParaRPr i="1"/>
          </a:p>
        </p:txBody>
      </p:sp>
      <p:sp>
        <p:nvSpPr>
          <p:cNvPr id="160" name="Google Shape;160;g9faeda446f_0_70"/>
          <p:cNvSpPr txBox="1"/>
          <p:nvPr/>
        </p:nvSpPr>
        <p:spPr>
          <a:xfrm>
            <a:off x="4409650" y="849025"/>
            <a:ext cx="1530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Post Fire </a:t>
            </a:r>
            <a:r>
              <a:rPr i="1" lang="en">
                <a:solidFill>
                  <a:schemeClr val="dk1"/>
                </a:solidFill>
              </a:rPr>
              <a:t>(NAIP)</a:t>
            </a:r>
            <a:endParaRPr i="1"/>
          </a:p>
        </p:txBody>
      </p:sp>
      <p:pic>
        <p:nvPicPr>
          <p:cNvPr id="161" name="Google Shape;161;g9faeda446f_0_70"/>
          <p:cNvPicPr preferRelativeResize="0"/>
          <p:nvPr/>
        </p:nvPicPr>
        <p:blipFill rotWithShape="1">
          <a:blip r:embed="rId4">
            <a:alphaModFix/>
          </a:blip>
          <a:srcRect b="0" l="8835" r="2093" t="0"/>
          <a:stretch/>
        </p:blipFill>
        <p:spPr>
          <a:xfrm>
            <a:off x="4529825" y="1188313"/>
            <a:ext cx="4614174" cy="2829475"/>
          </a:xfrm>
          <a:prstGeom prst="rect">
            <a:avLst/>
          </a:prstGeom>
          <a:noFill/>
          <a:ln>
            <a:noFill/>
          </a:ln>
        </p:spPr>
      </p:pic>
      <p:pic>
        <p:nvPicPr>
          <p:cNvPr id="162" name="Google Shape;162;g9faeda446f_0_70"/>
          <p:cNvPicPr preferRelativeResize="0"/>
          <p:nvPr/>
        </p:nvPicPr>
        <p:blipFill rotWithShape="1">
          <a:blip r:embed="rId5">
            <a:alphaModFix/>
          </a:blip>
          <a:srcRect b="0" l="3474" r="0" t="0"/>
          <a:stretch/>
        </p:blipFill>
        <p:spPr>
          <a:xfrm>
            <a:off x="7568750" y="3150200"/>
            <a:ext cx="1575250" cy="1993299"/>
          </a:xfrm>
          <a:prstGeom prst="rect">
            <a:avLst/>
          </a:prstGeom>
          <a:noFill/>
          <a:ln>
            <a:noFill/>
          </a:ln>
        </p:spPr>
      </p:pic>
      <p:sp>
        <p:nvSpPr>
          <p:cNvPr id="163" name="Google Shape;163;g9faeda446f_0_70"/>
          <p:cNvSpPr/>
          <p:nvPr/>
        </p:nvSpPr>
        <p:spPr>
          <a:xfrm>
            <a:off x="8364525" y="4200875"/>
            <a:ext cx="84000" cy="339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g9faeda446f_0_90"/>
          <p:cNvPicPr preferRelativeResize="0"/>
          <p:nvPr/>
        </p:nvPicPr>
        <p:blipFill>
          <a:blip r:embed="rId3">
            <a:alphaModFix/>
          </a:blip>
          <a:stretch>
            <a:fillRect/>
          </a:stretch>
        </p:blipFill>
        <p:spPr>
          <a:xfrm>
            <a:off x="4134825" y="1631575"/>
            <a:ext cx="1632725" cy="2871575"/>
          </a:xfrm>
          <a:prstGeom prst="rect">
            <a:avLst/>
          </a:prstGeom>
          <a:noFill/>
          <a:ln>
            <a:noFill/>
          </a:ln>
        </p:spPr>
      </p:pic>
      <p:sp>
        <p:nvSpPr>
          <p:cNvPr id="169" name="Google Shape;169;g9faeda446f_0_90"/>
          <p:cNvSpPr txBox="1"/>
          <p:nvPr/>
        </p:nvSpPr>
        <p:spPr>
          <a:xfrm>
            <a:off x="141450" y="1517175"/>
            <a:ext cx="22863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Landfire Fuel Type </a:t>
            </a:r>
            <a:r>
              <a:rPr i="1" lang="en">
                <a:solidFill>
                  <a:schemeClr val="dk1"/>
                </a:solidFill>
              </a:rPr>
              <a:t>(2014)</a:t>
            </a:r>
            <a:endParaRPr i="1"/>
          </a:p>
        </p:txBody>
      </p:sp>
      <p:sp>
        <p:nvSpPr>
          <p:cNvPr id="170" name="Google Shape;170;g9faeda446f_0_90"/>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1.2: Napa County</a:t>
            </a:r>
            <a:endParaRPr/>
          </a:p>
        </p:txBody>
      </p:sp>
      <p:pic>
        <p:nvPicPr>
          <p:cNvPr id="171" name="Google Shape;171;g9faeda446f_0_90"/>
          <p:cNvPicPr preferRelativeResize="0"/>
          <p:nvPr/>
        </p:nvPicPr>
        <p:blipFill rotWithShape="1">
          <a:blip r:embed="rId4">
            <a:alphaModFix/>
          </a:blip>
          <a:srcRect b="0" l="19315" r="0" t="0"/>
          <a:stretch/>
        </p:blipFill>
        <p:spPr>
          <a:xfrm>
            <a:off x="5767546" y="2121850"/>
            <a:ext cx="3289178" cy="2123250"/>
          </a:xfrm>
          <a:prstGeom prst="rect">
            <a:avLst/>
          </a:prstGeom>
          <a:noFill/>
          <a:ln>
            <a:noFill/>
          </a:ln>
        </p:spPr>
      </p:pic>
      <p:pic>
        <p:nvPicPr>
          <p:cNvPr id="172" name="Google Shape;172;g9faeda446f_0_90"/>
          <p:cNvPicPr preferRelativeResize="0"/>
          <p:nvPr/>
        </p:nvPicPr>
        <p:blipFill rotWithShape="1">
          <a:blip r:embed="rId5">
            <a:alphaModFix/>
          </a:blip>
          <a:srcRect b="0" l="3474" r="0" t="0"/>
          <a:stretch/>
        </p:blipFill>
        <p:spPr>
          <a:xfrm>
            <a:off x="7568750" y="0"/>
            <a:ext cx="1575250" cy="1993299"/>
          </a:xfrm>
          <a:prstGeom prst="rect">
            <a:avLst/>
          </a:prstGeom>
          <a:noFill/>
          <a:ln>
            <a:noFill/>
          </a:ln>
        </p:spPr>
      </p:pic>
      <p:sp>
        <p:nvSpPr>
          <p:cNvPr id="173" name="Google Shape;173;g9faeda446f_0_90"/>
          <p:cNvSpPr/>
          <p:nvPr/>
        </p:nvSpPr>
        <p:spPr>
          <a:xfrm>
            <a:off x="8364525" y="1050675"/>
            <a:ext cx="84000" cy="339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g9faeda446f_0_90"/>
          <p:cNvPicPr preferRelativeResize="0"/>
          <p:nvPr/>
        </p:nvPicPr>
        <p:blipFill>
          <a:blip r:embed="rId6">
            <a:alphaModFix/>
          </a:blip>
          <a:stretch>
            <a:fillRect/>
          </a:stretch>
        </p:blipFill>
        <p:spPr>
          <a:xfrm>
            <a:off x="97575" y="1889610"/>
            <a:ext cx="3993375" cy="2355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9faeda446f_0_100"/>
          <p:cNvSpPr txBox="1"/>
          <p:nvPr>
            <p:ph idx="4294967295" type="ctrTitle"/>
          </p:nvPr>
        </p:nvSpPr>
        <p:spPr>
          <a:xfrm>
            <a:off x="311700" y="6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1.2: Napa County</a:t>
            </a:r>
            <a:endParaRPr/>
          </a:p>
        </p:txBody>
      </p:sp>
      <p:sp>
        <p:nvSpPr>
          <p:cNvPr id="180" name="Google Shape;180;g9faeda446f_0_100"/>
          <p:cNvSpPr txBox="1"/>
          <p:nvPr/>
        </p:nvSpPr>
        <p:spPr>
          <a:xfrm>
            <a:off x="141450" y="1479550"/>
            <a:ext cx="25005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Anderson Fuel Model (2014)</a:t>
            </a:r>
            <a:endParaRPr i="1"/>
          </a:p>
        </p:txBody>
      </p:sp>
      <p:pic>
        <p:nvPicPr>
          <p:cNvPr id="181" name="Google Shape;181;g9faeda446f_0_100"/>
          <p:cNvPicPr preferRelativeResize="0"/>
          <p:nvPr/>
        </p:nvPicPr>
        <p:blipFill>
          <a:blip r:embed="rId3">
            <a:alphaModFix/>
          </a:blip>
          <a:stretch>
            <a:fillRect/>
          </a:stretch>
        </p:blipFill>
        <p:spPr>
          <a:xfrm>
            <a:off x="4406849" y="1479550"/>
            <a:ext cx="943951" cy="3351550"/>
          </a:xfrm>
          <a:prstGeom prst="rect">
            <a:avLst/>
          </a:prstGeom>
          <a:noFill/>
          <a:ln>
            <a:noFill/>
          </a:ln>
        </p:spPr>
      </p:pic>
      <p:pic>
        <p:nvPicPr>
          <p:cNvPr id="182" name="Google Shape;182;g9faeda446f_0_100"/>
          <p:cNvPicPr preferRelativeResize="0"/>
          <p:nvPr/>
        </p:nvPicPr>
        <p:blipFill rotWithShape="1">
          <a:blip r:embed="rId4">
            <a:alphaModFix/>
          </a:blip>
          <a:srcRect b="0" l="3474" r="0" t="0"/>
          <a:stretch/>
        </p:blipFill>
        <p:spPr>
          <a:xfrm>
            <a:off x="7568750" y="0"/>
            <a:ext cx="1575250" cy="1993299"/>
          </a:xfrm>
          <a:prstGeom prst="rect">
            <a:avLst/>
          </a:prstGeom>
          <a:noFill/>
          <a:ln>
            <a:noFill/>
          </a:ln>
        </p:spPr>
      </p:pic>
      <p:sp>
        <p:nvSpPr>
          <p:cNvPr id="183" name="Google Shape;183;g9faeda446f_0_100"/>
          <p:cNvSpPr/>
          <p:nvPr/>
        </p:nvSpPr>
        <p:spPr>
          <a:xfrm>
            <a:off x="8364525" y="1050675"/>
            <a:ext cx="84000" cy="33900"/>
          </a:xfrm>
          <a:prstGeom prst="rect">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g9faeda446f_0_100"/>
          <p:cNvPicPr preferRelativeResize="0"/>
          <p:nvPr/>
        </p:nvPicPr>
        <p:blipFill>
          <a:blip r:embed="rId5">
            <a:alphaModFix/>
          </a:blip>
          <a:stretch>
            <a:fillRect/>
          </a:stretch>
        </p:blipFill>
        <p:spPr>
          <a:xfrm>
            <a:off x="141450" y="1917657"/>
            <a:ext cx="4030155" cy="2574812"/>
          </a:xfrm>
          <a:prstGeom prst="rect">
            <a:avLst/>
          </a:prstGeom>
          <a:noFill/>
          <a:ln>
            <a:noFill/>
          </a:ln>
        </p:spPr>
      </p:pic>
      <p:pic>
        <p:nvPicPr>
          <p:cNvPr id="185" name="Google Shape;185;g9faeda446f_0_100"/>
          <p:cNvPicPr preferRelativeResize="0"/>
          <p:nvPr/>
        </p:nvPicPr>
        <p:blipFill rotWithShape="1">
          <a:blip r:embed="rId6">
            <a:alphaModFix/>
          </a:blip>
          <a:srcRect b="0" l="19315" r="0" t="0"/>
          <a:stretch/>
        </p:blipFill>
        <p:spPr>
          <a:xfrm>
            <a:off x="5767546" y="2121850"/>
            <a:ext cx="3289178" cy="2123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